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5"/>
  </p:notes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Poppins Light" charset="1" panose="00000400000000000000"/>
      <p:regular r:id="rId18"/>
    </p:embeddedFont>
    <p:embeddedFont>
      <p:font typeface="Roboto" charset="1" panose="02000000000000000000"/>
      <p:regular r:id="rId19"/>
    </p:embeddedFont>
    <p:embeddedFont>
      <p:font typeface="Roboto Bold" charset="1" panose="02000000000000000000"/>
      <p:regular r:id="rId21"/>
    </p:embeddedFont>
    <p:embeddedFont>
      <p:font typeface="Playfair Display" charset="1" panose="00000000000000000000"/>
      <p:regular r:id="rId28"/>
    </p:embeddedFont>
    <p:embeddedFont>
      <p:font typeface="Kelvinch" charset="1" panose="02050503040506020203"/>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notesMasters/notesMaster1.xml" Type="http://schemas.openxmlformats.org/officeDocument/2006/relationships/notesMaster"/><Relationship Id="rId16" Target="theme/theme2.xml" Type="http://schemas.openxmlformats.org/officeDocument/2006/relationships/theme"/><Relationship Id="rId17" Target="notesSlides/notesSlide1.xml" Type="http://schemas.openxmlformats.org/officeDocument/2006/relationships/note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notesSlides/notesSlide2.xml" Type="http://schemas.openxmlformats.org/officeDocument/2006/relationships/notesSlide"/><Relationship Id="rId21" Target="fonts/font21.fntdata" Type="http://schemas.openxmlformats.org/officeDocument/2006/relationships/font"/><Relationship Id="rId22" Target="notesSlides/notesSlide3.xml" Type="http://schemas.openxmlformats.org/officeDocument/2006/relationships/notesSlide"/><Relationship Id="rId23" Target="notesSlides/notesSlide4.xml" Type="http://schemas.openxmlformats.org/officeDocument/2006/relationships/notesSlide"/><Relationship Id="rId24" Target="notesSlides/notesSlide5.xml" Type="http://schemas.openxmlformats.org/officeDocument/2006/relationships/notesSlide"/><Relationship Id="rId25" Target="notesSlides/notesSlide6.xml" Type="http://schemas.openxmlformats.org/officeDocument/2006/relationships/notesSlide"/><Relationship Id="rId26" Target="notesSlides/notesSlide7.xml" Type="http://schemas.openxmlformats.org/officeDocument/2006/relationships/notesSlide"/><Relationship Id="rId27" Target="notesSlides/notesSlide8.xml" Type="http://schemas.openxmlformats.org/officeDocument/2006/relationships/notesSlide"/><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jpeg>
</file>

<file path=ppt/media/image2.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0.png" Type="http://schemas.openxmlformats.org/officeDocument/2006/relationships/image"/><Relationship Id="rId4" Target="../media/image1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https://github.com/abhisheksuresh4/HawkinLab-Hackathon.git"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9191A"/>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50505"/>
            </a:solidFill>
          </p:spPr>
        </p:sp>
      </p:grpSp>
      <p:grpSp>
        <p:nvGrpSpPr>
          <p:cNvPr name="Group 6" id="6"/>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3"/>
              <a:stretch>
                <a:fillRect l="0" t="0" r="0" b="0"/>
              </a:stretch>
            </a:blipFill>
          </p:spPr>
        </p:sp>
      </p:grpSp>
      <p:sp>
        <p:nvSpPr>
          <p:cNvPr name="TextBox 8" id="8"/>
          <p:cNvSpPr txBox="true"/>
          <p:nvPr/>
        </p:nvSpPr>
        <p:spPr>
          <a:xfrm rot="0">
            <a:off x="7850238" y="3571723"/>
            <a:ext cx="7088238" cy="962177"/>
          </a:xfrm>
          <a:prstGeom prst="rect">
            <a:avLst/>
          </a:prstGeom>
        </p:spPr>
        <p:txBody>
          <a:bodyPr anchor="t" rtlCol="false" tIns="0" lIns="0" bIns="0" rIns="0">
            <a:spAutoFit/>
          </a:bodyPr>
          <a:lstStyle/>
          <a:p>
            <a:pPr algn="l">
              <a:lnSpc>
                <a:spcPts val="6937"/>
              </a:lnSpc>
            </a:pPr>
            <a:r>
              <a:rPr lang="en-US" sz="5562">
                <a:solidFill>
                  <a:srgbClr val="F2F2F3"/>
                </a:solidFill>
                <a:latin typeface="Poppins Light"/>
                <a:ea typeface="Poppins Light"/>
                <a:cs typeface="Poppins Light"/>
                <a:sym typeface="Poppins Light"/>
              </a:rPr>
              <a:t>Hawkins Lab</a:t>
            </a:r>
          </a:p>
        </p:txBody>
      </p:sp>
      <p:sp>
        <p:nvSpPr>
          <p:cNvPr name="TextBox 9" id="9"/>
          <p:cNvSpPr txBox="true"/>
          <p:nvPr/>
        </p:nvSpPr>
        <p:spPr>
          <a:xfrm rot="0">
            <a:off x="7850238" y="4863856"/>
            <a:ext cx="9445523" cy="548878"/>
          </a:xfrm>
          <a:prstGeom prst="rect">
            <a:avLst/>
          </a:prstGeom>
        </p:spPr>
        <p:txBody>
          <a:bodyPr anchor="t" rtlCol="false" tIns="0" lIns="0" bIns="0" rIns="0">
            <a:spAutoFit/>
          </a:bodyPr>
          <a:lstStyle/>
          <a:p>
            <a:pPr algn="l">
              <a:lnSpc>
                <a:spcPts val="3562"/>
              </a:lnSpc>
            </a:pPr>
            <a:r>
              <a:rPr lang="en-US" sz="2187">
                <a:solidFill>
                  <a:srgbClr val="E5E0DF"/>
                </a:solidFill>
                <a:latin typeface="Roboto"/>
                <a:ea typeface="Roboto"/>
                <a:cs typeface="Roboto"/>
                <a:sym typeface="Roboto"/>
              </a:rPr>
              <a:t>Your classified assignment deep within the mysteries of Hawkins.</a:t>
            </a:r>
          </a:p>
        </p:txBody>
      </p:sp>
      <p:sp>
        <p:nvSpPr>
          <p:cNvPr name="TextBox 10" id="10"/>
          <p:cNvSpPr txBox="true"/>
          <p:nvPr/>
        </p:nvSpPr>
        <p:spPr>
          <a:xfrm rot="0">
            <a:off x="7850238" y="5636419"/>
            <a:ext cx="9445523" cy="1002506"/>
          </a:xfrm>
          <a:prstGeom prst="rect">
            <a:avLst/>
          </a:prstGeom>
        </p:spPr>
        <p:txBody>
          <a:bodyPr anchor="t" rtlCol="false" tIns="0" lIns="0" bIns="0" rIns="0">
            <a:spAutoFit/>
          </a:bodyPr>
          <a:lstStyle/>
          <a:p>
            <a:pPr algn="l">
              <a:lnSpc>
                <a:spcPts val="3562"/>
              </a:lnSpc>
            </a:pPr>
            <a:r>
              <a:rPr lang="en-US" sz="2187">
                <a:solidFill>
                  <a:srgbClr val="E5E0DF"/>
                </a:solidFill>
                <a:latin typeface="Roboto"/>
                <a:ea typeface="Roboto"/>
                <a:cs typeface="Roboto"/>
                <a:sym typeface="Roboto"/>
              </a:rPr>
              <a:t>Prepare to breach the veil and venture into the Upside Down, directly from your browser.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9191A"/>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50505"/>
            </a:solidFill>
          </p:spPr>
        </p:sp>
      </p:grpSp>
      <p:grpSp>
        <p:nvGrpSpPr>
          <p:cNvPr name="Group 6" id="6"/>
          <p:cNvGrpSpPr/>
          <p:nvPr/>
        </p:nvGrpSpPr>
        <p:grpSpPr>
          <a:xfrm rot="0">
            <a:off x="2911231" y="654396"/>
            <a:ext cx="1941014" cy="297504"/>
            <a:chOff x="0" y="0"/>
            <a:chExt cx="2588019" cy="396672"/>
          </a:xfrm>
        </p:grpSpPr>
        <p:sp>
          <p:nvSpPr>
            <p:cNvPr name="Freeform 7" id="7"/>
            <p:cNvSpPr/>
            <p:nvPr/>
          </p:nvSpPr>
          <p:spPr>
            <a:xfrm flipH="false" flipV="false" rot="0">
              <a:off x="0" y="0"/>
              <a:ext cx="2588006" cy="396621"/>
            </a:xfrm>
            <a:custGeom>
              <a:avLst/>
              <a:gdLst/>
              <a:ahLst/>
              <a:cxnLst/>
              <a:rect r="r" b="b" t="t" l="l"/>
              <a:pathLst>
                <a:path h="396621" w="2588006">
                  <a:moveTo>
                    <a:pt x="0" y="80899"/>
                  </a:moveTo>
                  <a:cubicBezTo>
                    <a:pt x="0" y="36195"/>
                    <a:pt x="36195" y="0"/>
                    <a:pt x="80899" y="0"/>
                  </a:cubicBezTo>
                  <a:lnTo>
                    <a:pt x="2507107" y="0"/>
                  </a:lnTo>
                  <a:cubicBezTo>
                    <a:pt x="2551811" y="0"/>
                    <a:pt x="2588006" y="36195"/>
                    <a:pt x="2588006" y="80899"/>
                  </a:cubicBezTo>
                  <a:lnTo>
                    <a:pt x="2588006" y="315722"/>
                  </a:lnTo>
                  <a:cubicBezTo>
                    <a:pt x="2588006" y="360426"/>
                    <a:pt x="2551811" y="396621"/>
                    <a:pt x="2507107" y="396621"/>
                  </a:cubicBezTo>
                  <a:lnTo>
                    <a:pt x="80899" y="396621"/>
                  </a:lnTo>
                  <a:cubicBezTo>
                    <a:pt x="36195" y="396621"/>
                    <a:pt x="0" y="360426"/>
                    <a:pt x="0" y="315722"/>
                  </a:cubicBezTo>
                  <a:close/>
                </a:path>
              </a:pathLst>
            </a:custGeom>
            <a:solidFill>
              <a:srgbClr val="252528"/>
            </a:solidFill>
          </p:spPr>
        </p:sp>
      </p:grpSp>
      <p:sp>
        <p:nvSpPr>
          <p:cNvPr name="TextBox 8" id="8"/>
          <p:cNvSpPr txBox="true"/>
          <p:nvPr/>
        </p:nvSpPr>
        <p:spPr>
          <a:xfrm rot="0">
            <a:off x="3019577" y="689524"/>
            <a:ext cx="1724320" cy="208207"/>
          </a:xfrm>
          <a:prstGeom prst="rect">
            <a:avLst/>
          </a:prstGeom>
        </p:spPr>
        <p:txBody>
          <a:bodyPr anchor="t" rtlCol="false" tIns="0" lIns="0" bIns="0" rIns="0">
            <a:spAutoFit/>
          </a:bodyPr>
          <a:lstStyle/>
          <a:p>
            <a:pPr algn="l">
              <a:lnSpc>
                <a:spcPts val="1437"/>
              </a:lnSpc>
            </a:pPr>
            <a:r>
              <a:rPr lang="en-US" sz="1124">
                <a:solidFill>
                  <a:srgbClr val="E5E0DF"/>
                </a:solidFill>
                <a:latin typeface="Roboto"/>
                <a:ea typeface="Roboto"/>
                <a:cs typeface="Roboto"/>
                <a:sym typeface="Roboto"/>
              </a:rPr>
              <a:t>TOP SECRET: INNOVATION</a:t>
            </a:r>
          </a:p>
        </p:txBody>
      </p:sp>
      <p:sp>
        <p:nvSpPr>
          <p:cNvPr name="TextBox 9" id="9"/>
          <p:cNvSpPr txBox="true"/>
          <p:nvPr/>
        </p:nvSpPr>
        <p:spPr>
          <a:xfrm rot="0">
            <a:off x="5897794" y="651424"/>
            <a:ext cx="8491833" cy="621659"/>
          </a:xfrm>
          <a:prstGeom prst="rect">
            <a:avLst/>
          </a:prstGeom>
        </p:spPr>
        <p:txBody>
          <a:bodyPr anchor="t" rtlCol="false" tIns="0" lIns="0" bIns="0" rIns="0">
            <a:spAutoFit/>
          </a:bodyPr>
          <a:lstStyle/>
          <a:p>
            <a:pPr algn="l">
              <a:lnSpc>
                <a:spcPts val="4437"/>
              </a:lnSpc>
            </a:pPr>
            <a:r>
              <a:rPr lang="en-US" sz="3500">
                <a:solidFill>
                  <a:srgbClr val="F2F2F3"/>
                </a:solidFill>
                <a:latin typeface="Poppins Light"/>
                <a:ea typeface="Poppins Light"/>
                <a:cs typeface="Poppins Light"/>
                <a:sym typeface="Poppins Light"/>
              </a:rPr>
              <a:t>Unlocking the Upside Down: The Vision</a:t>
            </a:r>
          </a:p>
        </p:txBody>
      </p:sp>
      <p:grpSp>
        <p:nvGrpSpPr>
          <p:cNvPr name="Group 10" id="10"/>
          <p:cNvGrpSpPr/>
          <p:nvPr/>
        </p:nvGrpSpPr>
        <p:grpSpPr>
          <a:xfrm rot="0">
            <a:off x="2911231" y="1864519"/>
            <a:ext cx="4298156" cy="7638459"/>
            <a:chOff x="0" y="0"/>
            <a:chExt cx="5730875" cy="10184613"/>
          </a:xfrm>
        </p:grpSpPr>
        <p:sp>
          <p:nvSpPr>
            <p:cNvPr name="Freeform 11" id="11" descr="preencoded.png"/>
            <p:cNvSpPr/>
            <p:nvPr/>
          </p:nvSpPr>
          <p:spPr>
            <a:xfrm flipH="false" flipV="false" rot="0">
              <a:off x="0" y="0"/>
              <a:ext cx="5730875" cy="10184638"/>
            </a:xfrm>
            <a:custGeom>
              <a:avLst/>
              <a:gdLst/>
              <a:ahLst/>
              <a:cxnLst/>
              <a:rect r="r" b="b" t="t" l="l"/>
              <a:pathLst>
                <a:path h="10184638" w="5730875">
                  <a:moveTo>
                    <a:pt x="0" y="0"/>
                  </a:moveTo>
                  <a:lnTo>
                    <a:pt x="5730875" y="0"/>
                  </a:lnTo>
                  <a:lnTo>
                    <a:pt x="5730875" y="10184638"/>
                  </a:lnTo>
                  <a:lnTo>
                    <a:pt x="0" y="10184638"/>
                  </a:lnTo>
                  <a:lnTo>
                    <a:pt x="0" y="0"/>
                  </a:lnTo>
                  <a:close/>
                </a:path>
              </a:pathLst>
            </a:custGeom>
            <a:blipFill>
              <a:blip r:embed="rId3"/>
              <a:stretch>
                <a:fillRect l="0" t="-31" r="0" b="-31"/>
              </a:stretch>
            </a:blipFill>
          </p:spPr>
        </p:sp>
      </p:grpSp>
      <p:sp>
        <p:nvSpPr>
          <p:cNvPr name="TextBox 12" id="12"/>
          <p:cNvSpPr txBox="true"/>
          <p:nvPr/>
        </p:nvSpPr>
        <p:spPr>
          <a:xfrm rot="0">
            <a:off x="8633484" y="2828824"/>
            <a:ext cx="9010022" cy="4278861"/>
          </a:xfrm>
          <a:prstGeom prst="rect">
            <a:avLst/>
          </a:prstGeom>
        </p:spPr>
        <p:txBody>
          <a:bodyPr anchor="t" rtlCol="false" tIns="0" lIns="0" bIns="0" rIns="0">
            <a:spAutoFit/>
          </a:bodyPr>
          <a:lstStyle/>
          <a:p>
            <a:pPr algn="l">
              <a:lnSpc>
                <a:spcPts val="5668"/>
              </a:lnSpc>
            </a:pPr>
            <a:r>
              <a:rPr lang="en-US" sz="4299">
                <a:solidFill>
                  <a:srgbClr val="E5E0DF"/>
                </a:solidFill>
                <a:latin typeface="Roboto"/>
                <a:ea typeface="Roboto"/>
                <a:cs typeface="Roboto"/>
                <a:sym typeface="Roboto"/>
              </a:rPr>
              <a:t>To forge a </a:t>
            </a:r>
            <a:r>
              <a:rPr lang="en-US" sz="4299" b="true">
                <a:solidFill>
                  <a:srgbClr val="E5E0DF"/>
                </a:solidFill>
                <a:latin typeface="Roboto Bold"/>
                <a:ea typeface="Roboto Bold"/>
                <a:cs typeface="Roboto Bold"/>
                <a:sym typeface="Roboto Bold"/>
              </a:rPr>
              <a:t>portal</a:t>
            </a:r>
            <a:r>
              <a:rPr lang="en-US" sz="4299">
                <a:solidFill>
                  <a:srgbClr val="E5E0DF"/>
                </a:solidFill>
                <a:latin typeface="Roboto"/>
                <a:ea typeface="Roboto"/>
                <a:cs typeface="Roboto"/>
                <a:sym typeface="Roboto"/>
              </a:rPr>
              <a:t> through the mundane digital realm, transforming a standard web interface into an </a:t>
            </a:r>
            <a:r>
              <a:rPr lang="en-US" sz="4299" b="true">
                <a:solidFill>
                  <a:srgbClr val="E5E0DF"/>
                </a:solidFill>
                <a:latin typeface="Roboto Bold"/>
                <a:ea typeface="Roboto Bold"/>
                <a:cs typeface="Roboto Bold"/>
                <a:sym typeface="Roboto Bold"/>
              </a:rPr>
              <a:t>immersive 1980s horror experience</a:t>
            </a:r>
            <a:r>
              <a:rPr lang="en-US" sz="4299">
                <a:solidFill>
                  <a:srgbClr val="E5E0DF"/>
                </a:solidFill>
                <a:latin typeface="Roboto"/>
                <a:ea typeface="Roboto"/>
                <a:cs typeface="Roboto"/>
                <a:sym typeface="Roboto"/>
              </a:rPr>
              <a:t> that perfectly recreates the iconic, eerie atmosphere of </a:t>
            </a:r>
            <a:r>
              <a:rPr lang="en-US" sz="4299" b="true">
                <a:solidFill>
                  <a:srgbClr val="E5E0DF"/>
                </a:solidFill>
                <a:latin typeface="Roboto Bold"/>
                <a:ea typeface="Roboto Bold"/>
                <a:cs typeface="Roboto Bold"/>
                <a:sym typeface="Roboto Bold"/>
              </a:rPr>
              <a:t>Hawkins</a:t>
            </a:r>
            <a:r>
              <a:rPr lang="en-US" sz="4299">
                <a:solidFill>
                  <a:srgbClr val="E5E0DF"/>
                </a:solidFill>
                <a:latin typeface="Roboto"/>
                <a:ea typeface="Roboto"/>
                <a:cs typeface="Roboto"/>
                <a:sym typeface="Roboto"/>
              </a:rPr>
              <a:t>.</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9191A"/>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50505"/>
            </a:solidFill>
          </p:spPr>
        </p:sp>
      </p:grpSp>
      <p:grpSp>
        <p:nvGrpSpPr>
          <p:cNvPr name="Group 6" id="6"/>
          <p:cNvGrpSpPr/>
          <p:nvPr/>
        </p:nvGrpSpPr>
        <p:grpSpPr>
          <a:xfrm rot="0">
            <a:off x="987476" y="901903"/>
            <a:ext cx="2559396" cy="561384"/>
            <a:chOff x="0" y="0"/>
            <a:chExt cx="3412528" cy="748513"/>
          </a:xfrm>
        </p:grpSpPr>
        <p:sp>
          <p:nvSpPr>
            <p:cNvPr name="Freeform 7" id="7"/>
            <p:cNvSpPr/>
            <p:nvPr/>
          </p:nvSpPr>
          <p:spPr>
            <a:xfrm flipH="false" flipV="false" rot="0">
              <a:off x="0" y="0"/>
              <a:ext cx="3412617" cy="748538"/>
            </a:xfrm>
            <a:custGeom>
              <a:avLst/>
              <a:gdLst/>
              <a:ahLst/>
              <a:cxnLst/>
              <a:rect r="r" b="b" t="t" l="l"/>
              <a:pathLst>
                <a:path h="748538" w="3412617">
                  <a:moveTo>
                    <a:pt x="0" y="133350"/>
                  </a:moveTo>
                  <a:cubicBezTo>
                    <a:pt x="0" y="59690"/>
                    <a:pt x="60579" y="0"/>
                    <a:pt x="135128" y="0"/>
                  </a:cubicBezTo>
                  <a:lnTo>
                    <a:pt x="3277489" y="0"/>
                  </a:lnTo>
                  <a:lnTo>
                    <a:pt x="3277489" y="6350"/>
                  </a:lnTo>
                  <a:lnTo>
                    <a:pt x="3277489" y="0"/>
                  </a:lnTo>
                  <a:cubicBezTo>
                    <a:pt x="3352038" y="0"/>
                    <a:pt x="3412617" y="59690"/>
                    <a:pt x="3412617" y="133350"/>
                  </a:cubicBezTo>
                  <a:lnTo>
                    <a:pt x="3406267" y="133350"/>
                  </a:lnTo>
                  <a:lnTo>
                    <a:pt x="3412617" y="133350"/>
                  </a:lnTo>
                  <a:lnTo>
                    <a:pt x="3412617" y="615188"/>
                  </a:lnTo>
                  <a:lnTo>
                    <a:pt x="3406267" y="615188"/>
                  </a:lnTo>
                  <a:lnTo>
                    <a:pt x="3412617" y="615188"/>
                  </a:lnTo>
                  <a:cubicBezTo>
                    <a:pt x="3412617" y="688975"/>
                    <a:pt x="3352038" y="748538"/>
                    <a:pt x="3277489" y="748538"/>
                  </a:cubicBezTo>
                  <a:lnTo>
                    <a:pt x="3277489" y="742188"/>
                  </a:lnTo>
                  <a:lnTo>
                    <a:pt x="3277489" y="748538"/>
                  </a:lnTo>
                  <a:lnTo>
                    <a:pt x="135128" y="748538"/>
                  </a:lnTo>
                  <a:lnTo>
                    <a:pt x="135128" y="742188"/>
                  </a:lnTo>
                  <a:lnTo>
                    <a:pt x="135128" y="748538"/>
                  </a:lnTo>
                  <a:cubicBezTo>
                    <a:pt x="60579" y="748538"/>
                    <a:pt x="0" y="688848"/>
                    <a:pt x="0" y="615188"/>
                  </a:cubicBezTo>
                  <a:lnTo>
                    <a:pt x="0" y="133350"/>
                  </a:lnTo>
                  <a:lnTo>
                    <a:pt x="6350" y="133350"/>
                  </a:lnTo>
                  <a:lnTo>
                    <a:pt x="0" y="133350"/>
                  </a:lnTo>
                  <a:moveTo>
                    <a:pt x="12700" y="133350"/>
                  </a:moveTo>
                  <a:lnTo>
                    <a:pt x="12700" y="615188"/>
                  </a:lnTo>
                  <a:lnTo>
                    <a:pt x="6350" y="615188"/>
                  </a:lnTo>
                  <a:lnTo>
                    <a:pt x="12700" y="615188"/>
                  </a:lnTo>
                  <a:cubicBezTo>
                    <a:pt x="12700" y="681736"/>
                    <a:pt x="67437" y="735838"/>
                    <a:pt x="135128" y="735838"/>
                  </a:cubicBezTo>
                  <a:lnTo>
                    <a:pt x="3277489" y="735838"/>
                  </a:lnTo>
                  <a:cubicBezTo>
                    <a:pt x="3345180" y="735838"/>
                    <a:pt x="3399917" y="681736"/>
                    <a:pt x="3399917" y="615188"/>
                  </a:cubicBezTo>
                  <a:lnTo>
                    <a:pt x="3399917" y="133350"/>
                  </a:lnTo>
                  <a:cubicBezTo>
                    <a:pt x="3399917" y="66802"/>
                    <a:pt x="3345180" y="12700"/>
                    <a:pt x="3277489" y="12700"/>
                  </a:cubicBezTo>
                  <a:lnTo>
                    <a:pt x="135128" y="12700"/>
                  </a:lnTo>
                  <a:lnTo>
                    <a:pt x="135128" y="6350"/>
                  </a:lnTo>
                  <a:lnTo>
                    <a:pt x="135128" y="12700"/>
                  </a:lnTo>
                  <a:cubicBezTo>
                    <a:pt x="67437" y="12700"/>
                    <a:pt x="12700" y="66802"/>
                    <a:pt x="12700" y="133350"/>
                  </a:cubicBezTo>
                  <a:close/>
                </a:path>
              </a:pathLst>
            </a:custGeom>
            <a:solidFill>
              <a:srgbClr val="F2F2F3"/>
            </a:solidFill>
          </p:spPr>
        </p:sp>
      </p:grpSp>
      <p:sp>
        <p:nvSpPr>
          <p:cNvPr name="TextBox 8" id="8"/>
          <p:cNvSpPr txBox="true"/>
          <p:nvPr/>
        </p:nvSpPr>
        <p:spPr>
          <a:xfrm rot="0">
            <a:off x="1171870" y="924963"/>
            <a:ext cx="2190598" cy="439045"/>
          </a:xfrm>
          <a:prstGeom prst="rect">
            <a:avLst/>
          </a:prstGeom>
        </p:spPr>
        <p:txBody>
          <a:bodyPr anchor="t" rtlCol="false" tIns="0" lIns="0" bIns="0" rIns="0">
            <a:spAutoFit/>
          </a:bodyPr>
          <a:lstStyle/>
          <a:p>
            <a:pPr algn="l">
              <a:lnSpc>
                <a:spcPts val="2812"/>
              </a:lnSpc>
            </a:pPr>
            <a:r>
              <a:rPr lang="en-US" sz="1750">
                <a:solidFill>
                  <a:srgbClr val="F2F2F3"/>
                </a:solidFill>
                <a:latin typeface="Roboto"/>
                <a:ea typeface="Roboto"/>
                <a:cs typeface="Roboto"/>
                <a:sym typeface="Roboto"/>
              </a:rPr>
              <a:t>DESIGN PHILOSOPHY</a:t>
            </a:r>
          </a:p>
        </p:txBody>
      </p:sp>
      <p:sp>
        <p:nvSpPr>
          <p:cNvPr name="TextBox 9" id="9"/>
          <p:cNvSpPr txBox="true"/>
          <p:nvPr/>
        </p:nvSpPr>
        <p:spPr>
          <a:xfrm rot="0">
            <a:off x="992238" y="1495720"/>
            <a:ext cx="7088238" cy="962177"/>
          </a:xfrm>
          <a:prstGeom prst="rect">
            <a:avLst/>
          </a:prstGeom>
        </p:spPr>
        <p:txBody>
          <a:bodyPr anchor="t" rtlCol="false" tIns="0" lIns="0" bIns="0" rIns="0">
            <a:spAutoFit/>
          </a:bodyPr>
          <a:lstStyle/>
          <a:p>
            <a:pPr algn="l">
              <a:lnSpc>
                <a:spcPts val="6937"/>
              </a:lnSpc>
            </a:pPr>
            <a:r>
              <a:rPr lang="en-US" sz="5562">
                <a:solidFill>
                  <a:srgbClr val="F2F2F3"/>
                </a:solidFill>
                <a:latin typeface="Poppins Light"/>
                <a:ea typeface="Poppins Light"/>
                <a:cs typeface="Poppins Light"/>
                <a:sym typeface="Poppins Light"/>
              </a:rPr>
              <a:t>The Concept</a:t>
            </a:r>
          </a:p>
        </p:txBody>
      </p:sp>
      <p:sp>
        <p:nvSpPr>
          <p:cNvPr name="TextBox 10" id="10"/>
          <p:cNvSpPr txBox="true"/>
          <p:nvPr/>
        </p:nvSpPr>
        <p:spPr>
          <a:xfrm rot="0">
            <a:off x="992238" y="2787853"/>
            <a:ext cx="16303523" cy="1456134"/>
          </a:xfrm>
          <a:prstGeom prst="rect">
            <a:avLst/>
          </a:prstGeom>
        </p:spPr>
        <p:txBody>
          <a:bodyPr anchor="t" rtlCol="false" tIns="0" lIns="0" bIns="0" rIns="0">
            <a:spAutoFit/>
          </a:bodyPr>
          <a:lstStyle/>
          <a:p>
            <a:pPr algn="l">
              <a:lnSpc>
                <a:spcPts val="3562"/>
              </a:lnSpc>
            </a:pPr>
            <a:r>
              <a:rPr lang="en-US" sz="2187">
                <a:solidFill>
                  <a:srgbClr val="E5E0DF"/>
                </a:solidFill>
                <a:latin typeface="Roboto"/>
                <a:ea typeface="Roboto"/>
                <a:cs typeface="Roboto"/>
                <a:sym typeface="Roboto"/>
              </a:rPr>
              <a:t>Inspired by Joyce Byers' iconic alphabet wall from Season 1, our concept plunges users into an immersive experience. We've forged a fully interactive communication device that feels less like a website and more like a fragile portal, whispering secrets from the Upside Down.</a:t>
            </a:r>
          </a:p>
        </p:txBody>
      </p:sp>
      <p:grpSp>
        <p:nvGrpSpPr>
          <p:cNvPr name="Group 11" id="11"/>
          <p:cNvGrpSpPr/>
          <p:nvPr/>
        </p:nvGrpSpPr>
        <p:grpSpPr>
          <a:xfrm rot="0">
            <a:off x="987476" y="4558160"/>
            <a:ext cx="7599976" cy="4826946"/>
            <a:chOff x="0" y="0"/>
            <a:chExt cx="10133302" cy="6435928"/>
          </a:xfrm>
        </p:grpSpPr>
        <p:sp>
          <p:nvSpPr>
            <p:cNvPr name="Freeform 12" id="12"/>
            <p:cNvSpPr/>
            <p:nvPr/>
          </p:nvSpPr>
          <p:spPr>
            <a:xfrm flipH="false" flipV="false" rot="0">
              <a:off x="9184" y="6350"/>
              <a:ext cx="10114880" cy="6423152"/>
            </a:xfrm>
            <a:custGeom>
              <a:avLst/>
              <a:gdLst/>
              <a:ahLst/>
              <a:cxnLst/>
              <a:rect r="r" b="b" t="t" l="l"/>
              <a:pathLst>
                <a:path h="6423152" w="10114880">
                  <a:moveTo>
                    <a:pt x="0" y="158750"/>
                  </a:moveTo>
                  <a:cubicBezTo>
                    <a:pt x="0" y="71120"/>
                    <a:pt x="102857" y="0"/>
                    <a:pt x="229591" y="0"/>
                  </a:cubicBezTo>
                  <a:lnTo>
                    <a:pt x="9885288" y="0"/>
                  </a:lnTo>
                  <a:cubicBezTo>
                    <a:pt x="10012206" y="0"/>
                    <a:pt x="10114879" y="71120"/>
                    <a:pt x="10114879" y="158750"/>
                  </a:cubicBezTo>
                  <a:lnTo>
                    <a:pt x="10114879" y="6264402"/>
                  </a:lnTo>
                  <a:cubicBezTo>
                    <a:pt x="10114879" y="6352032"/>
                    <a:pt x="10012023" y="6423152"/>
                    <a:pt x="9885288" y="6423152"/>
                  </a:cubicBezTo>
                  <a:lnTo>
                    <a:pt x="229591" y="6423152"/>
                  </a:lnTo>
                  <a:cubicBezTo>
                    <a:pt x="102673" y="6423152"/>
                    <a:pt x="0" y="6352032"/>
                    <a:pt x="0" y="6264402"/>
                  </a:cubicBezTo>
                  <a:close/>
                </a:path>
              </a:pathLst>
            </a:custGeom>
            <a:solidFill>
              <a:srgbClr val="3D3D42"/>
            </a:solidFill>
          </p:spPr>
        </p:sp>
        <p:sp>
          <p:nvSpPr>
            <p:cNvPr name="Freeform 13" id="13"/>
            <p:cNvSpPr/>
            <p:nvPr/>
          </p:nvSpPr>
          <p:spPr>
            <a:xfrm flipH="false" flipV="false" rot="0">
              <a:off x="0" y="0"/>
              <a:ext cx="10133247" cy="6435852"/>
            </a:xfrm>
            <a:custGeom>
              <a:avLst/>
              <a:gdLst/>
              <a:ahLst/>
              <a:cxnLst/>
              <a:rect r="r" b="b" t="t" l="l"/>
              <a:pathLst>
                <a:path h="6435852" w="10133247">
                  <a:moveTo>
                    <a:pt x="0" y="165100"/>
                  </a:moveTo>
                  <a:cubicBezTo>
                    <a:pt x="0" y="73914"/>
                    <a:pt x="106898" y="0"/>
                    <a:pt x="238775" y="0"/>
                  </a:cubicBezTo>
                  <a:lnTo>
                    <a:pt x="9894472" y="0"/>
                  </a:lnTo>
                  <a:lnTo>
                    <a:pt x="9894472" y="6350"/>
                  </a:lnTo>
                  <a:lnTo>
                    <a:pt x="9894472" y="0"/>
                  </a:lnTo>
                  <a:cubicBezTo>
                    <a:pt x="10026349" y="0"/>
                    <a:pt x="10133247" y="73914"/>
                    <a:pt x="10133247" y="165100"/>
                  </a:cubicBezTo>
                  <a:lnTo>
                    <a:pt x="10124063" y="165100"/>
                  </a:lnTo>
                  <a:lnTo>
                    <a:pt x="10133247" y="165100"/>
                  </a:lnTo>
                  <a:lnTo>
                    <a:pt x="10133247" y="6270752"/>
                  </a:lnTo>
                  <a:lnTo>
                    <a:pt x="10124063" y="6270752"/>
                  </a:lnTo>
                  <a:lnTo>
                    <a:pt x="10133247" y="6270752"/>
                  </a:lnTo>
                  <a:cubicBezTo>
                    <a:pt x="10133247" y="6361938"/>
                    <a:pt x="10026349" y="6435852"/>
                    <a:pt x="9894472" y="6435852"/>
                  </a:cubicBezTo>
                  <a:lnTo>
                    <a:pt x="9894472" y="6429502"/>
                  </a:lnTo>
                  <a:lnTo>
                    <a:pt x="9894472" y="6435852"/>
                  </a:lnTo>
                  <a:lnTo>
                    <a:pt x="238775" y="6435852"/>
                  </a:lnTo>
                  <a:lnTo>
                    <a:pt x="238775" y="6429502"/>
                  </a:lnTo>
                  <a:lnTo>
                    <a:pt x="238775" y="6435852"/>
                  </a:lnTo>
                  <a:cubicBezTo>
                    <a:pt x="106898" y="6435852"/>
                    <a:pt x="0" y="6361938"/>
                    <a:pt x="0" y="6270752"/>
                  </a:cubicBezTo>
                  <a:lnTo>
                    <a:pt x="0" y="165100"/>
                  </a:lnTo>
                  <a:lnTo>
                    <a:pt x="9184" y="165100"/>
                  </a:lnTo>
                  <a:lnTo>
                    <a:pt x="0" y="165100"/>
                  </a:lnTo>
                  <a:moveTo>
                    <a:pt x="18367" y="165100"/>
                  </a:moveTo>
                  <a:lnTo>
                    <a:pt x="18367" y="6270752"/>
                  </a:lnTo>
                  <a:lnTo>
                    <a:pt x="9184" y="6270752"/>
                  </a:lnTo>
                  <a:lnTo>
                    <a:pt x="18367" y="6270752"/>
                  </a:lnTo>
                  <a:cubicBezTo>
                    <a:pt x="18367" y="6354953"/>
                    <a:pt x="117000" y="6423152"/>
                    <a:pt x="238775" y="6423152"/>
                  </a:cubicBezTo>
                  <a:lnTo>
                    <a:pt x="9894472" y="6423152"/>
                  </a:lnTo>
                  <a:cubicBezTo>
                    <a:pt x="10016248" y="6423152"/>
                    <a:pt x="10114879" y="6354953"/>
                    <a:pt x="10114879" y="6270752"/>
                  </a:cubicBezTo>
                  <a:lnTo>
                    <a:pt x="10114879" y="165100"/>
                  </a:lnTo>
                  <a:cubicBezTo>
                    <a:pt x="10114879" y="80899"/>
                    <a:pt x="10016248" y="12700"/>
                    <a:pt x="9894472" y="12700"/>
                  </a:cubicBezTo>
                  <a:lnTo>
                    <a:pt x="238775" y="12700"/>
                  </a:lnTo>
                  <a:lnTo>
                    <a:pt x="238775" y="6350"/>
                  </a:lnTo>
                  <a:lnTo>
                    <a:pt x="238775" y="12700"/>
                  </a:lnTo>
                  <a:cubicBezTo>
                    <a:pt x="117000" y="12700"/>
                    <a:pt x="18367" y="80899"/>
                    <a:pt x="18367" y="165100"/>
                  </a:cubicBezTo>
                  <a:close/>
                </a:path>
              </a:pathLst>
            </a:custGeom>
            <a:solidFill>
              <a:srgbClr val="56565B"/>
            </a:solidFill>
          </p:spPr>
        </p:sp>
      </p:grpSp>
      <p:sp>
        <p:nvSpPr>
          <p:cNvPr name="TextBox 14" id="14"/>
          <p:cNvSpPr txBox="true"/>
          <p:nvPr/>
        </p:nvSpPr>
        <p:spPr>
          <a:xfrm rot="0">
            <a:off x="1285284" y="4808334"/>
            <a:ext cx="6529265" cy="458787"/>
          </a:xfrm>
          <a:prstGeom prst="rect">
            <a:avLst/>
          </a:prstGeom>
        </p:spPr>
        <p:txBody>
          <a:bodyPr anchor="t" rtlCol="false" tIns="0" lIns="0" bIns="0" rIns="0">
            <a:spAutoFit/>
          </a:bodyPr>
          <a:lstStyle/>
          <a:p>
            <a:pPr algn="ctr">
              <a:lnSpc>
                <a:spcPts val="3437"/>
              </a:lnSpc>
            </a:pPr>
            <a:r>
              <a:rPr lang="en-US" sz="2750">
                <a:solidFill>
                  <a:srgbClr val="E5E0DF"/>
                </a:solidFill>
                <a:latin typeface="Poppins Light"/>
                <a:ea typeface="Poppins Light"/>
                <a:cs typeface="Poppins Light"/>
                <a:sym typeface="Poppins Light"/>
              </a:rPr>
              <a:t>Hawkins-Era Technology</a:t>
            </a:r>
          </a:p>
        </p:txBody>
      </p:sp>
      <p:sp>
        <p:nvSpPr>
          <p:cNvPr name="TextBox 15" id="15"/>
          <p:cNvSpPr txBox="true"/>
          <p:nvPr/>
        </p:nvSpPr>
        <p:spPr>
          <a:xfrm rot="0">
            <a:off x="1285284" y="5335638"/>
            <a:ext cx="6795192" cy="3410631"/>
          </a:xfrm>
          <a:prstGeom prst="rect">
            <a:avLst/>
          </a:prstGeom>
        </p:spPr>
        <p:txBody>
          <a:bodyPr anchor="t" rtlCol="false" tIns="0" lIns="0" bIns="0" rIns="0">
            <a:spAutoFit/>
          </a:bodyPr>
          <a:lstStyle/>
          <a:p>
            <a:pPr algn="just">
              <a:lnSpc>
                <a:spcPts val="4539"/>
              </a:lnSpc>
            </a:pPr>
            <a:r>
              <a:rPr lang="en-US" sz="2787">
                <a:solidFill>
                  <a:srgbClr val="E5E0DF"/>
                </a:solidFill>
                <a:latin typeface="Roboto"/>
                <a:ea typeface="Roboto"/>
                <a:cs typeface="Roboto"/>
                <a:sym typeface="Roboto"/>
              </a:rPr>
              <a:t>Dive into the familiar glow of CRT screens, the subtle dance of scanlines, and the vintage phosphor aura—evoking the classic 80s tech that helped our heroes communicate across dimensions, like Dustin's trusty walkie-talkie.</a:t>
            </a:r>
          </a:p>
        </p:txBody>
      </p:sp>
      <p:grpSp>
        <p:nvGrpSpPr>
          <p:cNvPr name="Group 16" id="16"/>
          <p:cNvGrpSpPr/>
          <p:nvPr/>
        </p:nvGrpSpPr>
        <p:grpSpPr>
          <a:xfrm rot="0">
            <a:off x="9144000" y="4558160"/>
            <a:ext cx="8156372" cy="4826946"/>
            <a:chOff x="0" y="0"/>
            <a:chExt cx="10875162" cy="6435928"/>
          </a:xfrm>
        </p:grpSpPr>
        <p:sp>
          <p:nvSpPr>
            <p:cNvPr name="Freeform 17" id="17"/>
            <p:cNvSpPr/>
            <p:nvPr/>
          </p:nvSpPr>
          <p:spPr>
            <a:xfrm flipH="false" flipV="false" rot="0">
              <a:off x="9856" y="6350"/>
              <a:ext cx="10855392" cy="6423152"/>
            </a:xfrm>
            <a:custGeom>
              <a:avLst/>
              <a:gdLst/>
              <a:ahLst/>
              <a:cxnLst/>
              <a:rect r="r" b="b" t="t" l="l"/>
              <a:pathLst>
                <a:path h="6423152" w="10855392">
                  <a:moveTo>
                    <a:pt x="0" y="158750"/>
                  </a:moveTo>
                  <a:cubicBezTo>
                    <a:pt x="0" y="71120"/>
                    <a:pt x="110387" y="0"/>
                    <a:pt x="246400" y="0"/>
                  </a:cubicBezTo>
                  <a:lnTo>
                    <a:pt x="10608992" y="0"/>
                  </a:lnTo>
                  <a:cubicBezTo>
                    <a:pt x="10745201" y="0"/>
                    <a:pt x="10855392" y="71120"/>
                    <a:pt x="10855392" y="158750"/>
                  </a:cubicBezTo>
                  <a:lnTo>
                    <a:pt x="10855392" y="6264402"/>
                  </a:lnTo>
                  <a:cubicBezTo>
                    <a:pt x="10855392" y="6352032"/>
                    <a:pt x="10745005" y="6423152"/>
                    <a:pt x="10608992" y="6423152"/>
                  </a:cubicBezTo>
                  <a:lnTo>
                    <a:pt x="246400" y="6423152"/>
                  </a:lnTo>
                  <a:cubicBezTo>
                    <a:pt x="110190" y="6423152"/>
                    <a:pt x="0" y="6352032"/>
                    <a:pt x="0" y="6264402"/>
                  </a:cubicBezTo>
                  <a:close/>
                </a:path>
              </a:pathLst>
            </a:custGeom>
            <a:solidFill>
              <a:srgbClr val="3D3D42"/>
            </a:solidFill>
          </p:spPr>
        </p:sp>
        <p:sp>
          <p:nvSpPr>
            <p:cNvPr name="Freeform 18" id="18"/>
            <p:cNvSpPr/>
            <p:nvPr/>
          </p:nvSpPr>
          <p:spPr>
            <a:xfrm flipH="false" flipV="false" rot="0">
              <a:off x="0" y="0"/>
              <a:ext cx="10875104" cy="6435852"/>
            </a:xfrm>
            <a:custGeom>
              <a:avLst/>
              <a:gdLst/>
              <a:ahLst/>
              <a:cxnLst/>
              <a:rect r="r" b="b" t="t" l="l"/>
              <a:pathLst>
                <a:path h="6435852" w="10875104">
                  <a:moveTo>
                    <a:pt x="0" y="165100"/>
                  </a:moveTo>
                  <a:cubicBezTo>
                    <a:pt x="0" y="73914"/>
                    <a:pt x="114724" y="0"/>
                    <a:pt x="256256" y="0"/>
                  </a:cubicBezTo>
                  <a:lnTo>
                    <a:pt x="10618848" y="0"/>
                  </a:lnTo>
                  <a:lnTo>
                    <a:pt x="10618848" y="6350"/>
                  </a:lnTo>
                  <a:lnTo>
                    <a:pt x="10618848" y="0"/>
                  </a:lnTo>
                  <a:cubicBezTo>
                    <a:pt x="10760380" y="0"/>
                    <a:pt x="10875104" y="73914"/>
                    <a:pt x="10875104" y="165100"/>
                  </a:cubicBezTo>
                  <a:lnTo>
                    <a:pt x="10865248" y="165100"/>
                  </a:lnTo>
                  <a:lnTo>
                    <a:pt x="10875104" y="165100"/>
                  </a:lnTo>
                  <a:lnTo>
                    <a:pt x="10875104" y="6270752"/>
                  </a:lnTo>
                  <a:lnTo>
                    <a:pt x="10865248" y="6270752"/>
                  </a:lnTo>
                  <a:lnTo>
                    <a:pt x="10875104" y="6270752"/>
                  </a:lnTo>
                  <a:cubicBezTo>
                    <a:pt x="10875104" y="6361938"/>
                    <a:pt x="10760380" y="6435852"/>
                    <a:pt x="10618848" y="6435852"/>
                  </a:cubicBezTo>
                  <a:lnTo>
                    <a:pt x="10618848" y="6429502"/>
                  </a:lnTo>
                  <a:lnTo>
                    <a:pt x="10618848" y="6435852"/>
                  </a:lnTo>
                  <a:lnTo>
                    <a:pt x="256256" y="6435852"/>
                  </a:lnTo>
                  <a:lnTo>
                    <a:pt x="256256" y="6429502"/>
                  </a:lnTo>
                  <a:lnTo>
                    <a:pt x="256256" y="6435852"/>
                  </a:lnTo>
                  <a:cubicBezTo>
                    <a:pt x="114724" y="6435852"/>
                    <a:pt x="0" y="6361938"/>
                    <a:pt x="0" y="6270752"/>
                  </a:cubicBezTo>
                  <a:lnTo>
                    <a:pt x="0" y="165100"/>
                  </a:lnTo>
                  <a:lnTo>
                    <a:pt x="9856" y="165100"/>
                  </a:lnTo>
                  <a:lnTo>
                    <a:pt x="0" y="165100"/>
                  </a:lnTo>
                  <a:moveTo>
                    <a:pt x="19712" y="165100"/>
                  </a:moveTo>
                  <a:lnTo>
                    <a:pt x="19712" y="6270752"/>
                  </a:lnTo>
                  <a:lnTo>
                    <a:pt x="9856" y="6270752"/>
                  </a:lnTo>
                  <a:lnTo>
                    <a:pt x="19712" y="6270752"/>
                  </a:lnTo>
                  <a:cubicBezTo>
                    <a:pt x="19712" y="6354953"/>
                    <a:pt x="125565" y="6423152"/>
                    <a:pt x="256256" y="6423152"/>
                  </a:cubicBezTo>
                  <a:lnTo>
                    <a:pt x="10618848" y="6423152"/>
                  </a:lnTo>
                  <a:cubicBezTo>
                    <a:pt x="10749538" y="6423152"/>
                    <a:pt x="10855392" y="6354953"/>
                    <a:pt x="10855392" y="6270752"/>
                  </a:cubicBezTo>
                  <a:lnTo>
                    <a:pt x="10855392" y="165100"/>
                  </a:lnTo>
                  <a:cubicBezTo>
                    <a:pt x="10855392" y="80899"/>
                    <a:pt x="10749538" y="12700"/>
                    <a:pt x="10618848" y="12700"/>
                  </a:cubicBezTo>
                  <a:lnTo>
                    <a:pt x="256256" y="12700"/>
                  </a:lnTo>
                  <a:lnTo>
                    <a:pt x="256256" y="6350"/>
                  </a:lnTo>
                  <a:lnTo>
                    <a:pt x="256256" y="12700"/>
                  </a:lnTo>
                  <a:cubicBezTo>
                    <a:pt x="125565" y="12700"/>
                    <a:pt x="19712" y="80899"/>
                    <a:pt x="19712" y="165100"/>
                  </a:cubicBezTo>
                  <a:close/>
                </a:path>
              </a:pathLst>
            </a:custGeom>
            <a:solidFill>
              <a:srgbClr val="56565B"/>
            </a:solidFill>
          </p:spPr>
        </p:sp>
      </p:grpSp>
      <p:sp>
        <p:nvSpPr>
          <p:cNvPr name="TextBox 19" id="19"/>
          <p:cNvSpPr txBox="true"/>
          <p:nvPr/>
        </p:nvSpPr>
        <p:spPr>
          <a:xfrm rot="0">
            <a:off x="9909713" y="4808334"/>
            <a:ext cx="7092859" cy="458787"/>
          </a:xfrm>
          <a:prstGeom prst="rect">
            <a:avLst/>
          </a:prstGeom>
        </p:spPr>
        <p:txBody>
          <a:bodyPr anchor="t" rtlCol="false" tIns="0" lIns="0" bIns="0" rIns="0">
            <a:spAutoFit/>
          </a:bodyPr>
          <a:lstStyle/>
          <a:p>
            <a:pPr algn="ctr">
              <a:lnSpc>
                <a:spcPts val="3437"/>
              </a:lnSpc>
            </a:pPr>
            <a:r>
              <a:rPr lang="en-US" sz="2750">
                <a:solidFill>
                  <a:srgbClr val="E5E0DF"/>
                </a:solidFill>
                <a:latin typeface="Poppins Light"/>
                <a:ea typeface="Poppins Light"/>
                <a:cs typeface="Poppins Light"/>
                <a:sym typeface="Poppins Light"/>
              </a:rPr>
              <a:t>The Byers' Homestead Touch</a:t>
            </a:r>
          </a:p>
        </p:txBody>
      </p:sp>
      <p:sp>
        <p:nvSpPr>
          <p:cNvPr name="TextBox 20" id="20"/>
          <p:cNvSpPr txBox="true"/>
          <p:nvPr/>
        </p:nvSpPr>
        <p:spPr>
          <a:xfrm rot="0">
            <a:off x="9675756" y="5345163"/>
            <a:ext cx="7092859" cy="2739799"/>
          </a:xfrm>
          <a:prstGeom prst="rect">
            <a:avLst/>
          </a:prstGeom>
        </p:spPr>
        <p:txBody>
          <a:bodyPr anchor="t" rtlCol="false" tIns="0" lIns="0" bIns="0" rIns="0">
            <a:spAutoFit/>
          </a:bodyPr>
          <a:lstStyle/>
          <a:p>
            <a:pPr algn="just">
              <a:lnSpc>
                <a:spcPts val="4376"/>
              </a:lnSpc>
            </a:pPr>
            <a:r>
              <a:rPr lang="en-US" sz="2687">
                <a:solidFill>
                  <a:srgbClr val="E5E0DF"/>
                </a:solidFill>
                <a:latin typeface="Roboto"/>
                <a:ea typeface="Roboto"/>
                <a:cs typeface="Roboto"/>
                <a:sym typeface="Roboto"/>
              </a:rPr>
              <a:t>Every detail, from the sagging, stressed wires to the trembling, hand-painted letters and the frantic, glowing vintage bulbs, screams authenticity, directly channeling the desperate communications from Joyce's living room.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9191A"/>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50505"/>
            </a:solidFill>
          </p:spPr>
        </p:sp>
      </p:grpSp>
      <p:grpSp>
        <p:nvGrpSpPr>
          <p:cNvPr name="Group 6" id="6"/>
          <p:cNvGrpSpPr/>
          <p:nvPr/>
        </p:nvGrpSpPr>
        <p:grpSpPr>
          <a:xfrm rot="0">
            <a:off x="0" y="0"/>
            <a:ext cx="18288000" cy="2783681"/>
            <a:chOff x="0" y="0"/>
            <a:chExt cx="24384000" cy="3711575"/>
          </a:xfrm>
        </p:grpSpPr>
        <p:sp>
          <p:nvSpPr>
            <p:cNvPr name="Freeform 7" id="7" descr="preencoded.png"/>
            <p:cNvSpPr/>
            <p:nvPr/>
          </p:nvSpPr>
          <p:spPr>
            <a:xfrm flipH="false" flipV="false" rot="0">
              <a:off x="0" y="0"/>
              <a:ext cx="24384000" cy="3711575"/>
            </a:xfrm>
            <a:custGeom>
              <a:avLst/>
              <a:gdLst/>
              <a:ahLst/>
              <a:cxnLst/>
              <a:rect r="r" b="b" t="t" l="l"/>
              <a:pathLst>
                <a:path h="3711575" w="24384000">
                  <a:moveTo>
                    <a:pt x="0" y="0"/>
                  </a:moveTo>
                  <a:lnTo>
                    <a:pt x="24384000" y="0"/>
                  </a:lnTo>
                  <a:lnTo>
                    <a:pt x="24384000" y="3711575"/>
                  </a:lnTo>
                  <a:lnTo>
                    <a:pt x="0" y="3711575"/>
                  </a:lnTo>
                  <a:lnTo>
                    <a:pt x="0" y="0"/>
                  </a:lnTo>
                  <a:close/>
                </a:path>
              </a:pathLst>
            </a:custGeom>
            <a:blipFill>
              <a:blip r:embed="rId3"/>
              <a:stretch>
                <a:fillRect l="-42" t="0" r="-42" b="0"/>
              </a:stretch>
            </a:blipFill>
          </p:spPr>
        </p:sp>
      </p:grpSp>
      <p:grpSp>
        <p:nvGrpSpPr>
          <p:cNvPr name="Group 8" id="8"/>
          <p:cNvGrpSpPr/>
          <p:nvPr/>
        </p:nvGrpSpPr>
        <p:grpSpPr>
          <a:xfrm rot="0">
            <a:off x="1460744" y="4140546"/>
            <a:ext cx="2257130" cy="387696"/>
            <a:chOff x="0" y="0"/>
            <a:chExt cx="3009506" cy="516928"/>
          </a:xfrm>
        </p:grpSpPr>
        <p:sp>
          <p:nvSpPr>
            <p:cNvPr name="Freeform 9" id="9"/>
            <p:cNvSpPr/>
            <p:nvPr/>
          </p:nvSpPr>
          <p:spPr>
            <a:xfrm flipH="false" flipV="false" rot="0">
              <a:off x="0" y="0"/>
              <a:ext cx="3009519" cy="517017"/>
            </a:xfrm>
            <a:custGeom>
              <a:avLst/>
              <a:gdLst/>
              <a:ahLst/>
              <a:cxnLst/>
              <a:rect r="r" b="b" t="t" l="l"/>
              <a:pathLst>
                <a:path h="517017" w="3009519">
                  <a:moveTo>
                    <a:pt x="0" y="99822"/>
                  </a:moveTo>
                  <a:cubicBezTo>
                    <a:pt x="0" y="44704"/>
                    <a:pt x="44704" y="0"/>
                    <a:pt x="99822" y="0"/>
                  </a:cubicBezTo>
                  <a:lnTo>
                    <a:pt x="2909697" y="0"/>
                  </a:lnTo>
                  <a:cubicBezTo>
                    <a:pt x="2964815" y="0"/>
                    <a:pt x="3009519" y="44704"/>
                    <a:pt x="3009519" y="99822"/>
                  </a:cubicBezTo>
                  <a:lnTo>
                    <a:pt x="3009519" y="417195"/>
                  </a:lnTo>
                  <a:cubicBezTo>
                    <a:pt x="3009519" y="472313"/>
                    <a:pt x="2964815" y="517017"/>
                    <a:pt x="2909697" y="517017"/>
                  </a:cubicBezTo>
                  <a:lnTo>
                    <a:pt x="99822" y="517017"/>
                  </a:lnTo>
                  <a:cubicBezTo>
                    <a:pt x="44704" y="516890"/>
                    <a:pt x="0" y="472313"/>
                    <a:pt x="0" y="417195"/>
                  </a:cubicBezTo>
                  <a:close/>
                </a:path>
              </a:pathLst>
            </a:custGeom>
            <a:solidFill>
              <a:srgbClr val="252528"/>
            </a:solidFill>
          </p:spPr>
        </p:sp>
      </p:grpSp>
      <p:sp>
        <p:nvSpPr>
          <p:cNvPr name="Freeform 10" id="10" descr="preencoded.png"/>
          <p:cNvSpPr/>
          <p:nvPr/>
        </p:nvSpPr>
        <p:spPr>
          <a:xfrm flipH="false" flipV="false" rot="0">
            <a:off x="1594247" y="4245321"/>
            <a:ext cx="178146" cy="178146"/>
          </a:xfrm>
          <a:custGeom>
            <a:avLst/>
            <a:gdLst/>
            <a:ahLst/>
            <a:cxnLst/>
            <a:rect r="r" b="b" t="t" l="l"/>
            <a:pathLst>
              <a:path h="178146" w="178146">
                <a:moveTo>
                  <a:pt x="0" y="0"/>
                </a:moveTo>
                <a:lnTo>
                  <a:pt x="178146" y="0"/>
                </a:lnTo>
                <a:lnTo>
                  <a:pt x="178146" y="178146"/>
                </a:lnTo>
                <a:lnTo>
                  <a:pt x="0" y="178146"/>
                </a:lnTo>
                <a:lnTo>
                  <a:pt x="0" y="0"/>
                </a:lnTo>
                <a:close/>
              </a:path>
            </a:pathLst>
          </a:custGeom>
          <a:blipFill>
            <a:blip r:embed="rId4">
              <a:extLst>
                <a:ext uri="{96DAC541-7B7A-43D3-8B79-37D633B846F1}">
                  <asvg:svgBlip xmlns:asvg="http://schemas.microsoft.com/office/drawing/2016/SVG/main" r:embed="rId5"/>
                </a:ext>
              </a:extLst>
            </a:blip>
            <a:stretch>
              <a:fillRect l="-2630" t="0" r="-2635" b="0"/>
            </a:stretch>
          </a:blipFill>
        </p:spPr>
      </p:sp>
      <p:sp>
        <p:nvSpPr>
          <p:cNvPr name="TextBox 11" id="11"/>
          <p:cNvSpPr txBox="true"/>
          <p:nvPr/>
        </p:nvSpPr>
        <p:spPr>
          <a:xfrm rot="0">
            <a:off x="1861395" y="4159596"/>
            <a:ext cx="1722987" cy="301971"/>
          </a:xfrm>
          <a:prstGeom prst="rect">
            <a:avLst/>
          </a:prstGeom>
        </p:spPr>
        <p:txBody>
          <a:bodyPr anchor="t" rtlCol="false" tIns="0" lIns="0" bIns="0" rIns="0">
            <a:spAutoFit/>
          </a:bodyPr>
          <a:lstStyle/>
          <a:p>
            <a:pPr algn="l">
              <a:lnSpc>
                <a:spcPts val="2000"/>
              </a:lnSpc>
            </a:pPr>
            <a:r>
              <a:rPr lang="en-US" sz="1375">
                <a:solidFill>
                  <a:srgbClr val="E5E0DF"/>
                </a:solidFill>
                <a:latin typeface="Roboto"/>
                <a:ea typeface="Roboto"/>
                <a:cs typeface="Roboto"/>
                <a:sym typeface="Roboto"/>
              </a:rPr>
              <a:t>SIGNATURE FEATURE</a:t>
            </a:r>
          </a:p>
        </p:txBody>
      </p:sp>
      <p:sp>
        <p:nvSpPr>
          <p:cNvPr name="TextBox 12" id="12"/>
          <p:cNvSpPr txBox="true"/>
          <p:nvPr/>
        </p:nvSpPr>
        <p:spPr>
          <a:xfrm rot="0">
            <a:off x="1460744" y="4531519"/>
            <a:ext cx="5973070" cy="762591"/>
          </a:xfrm>
          <a:prstGeom prst="rect">
            <a:avLst/>
          </a:prstGeom>
        </p:spPr>
        <p:txBody>
          <a:bodyPr anchor="t" rtlCol="false" tIns="0" lIns="0" bIns="0" rIns="0">
            <a:spAutoFit/>
          </a:bodyPr>
          <a:lstStyle/>
          <a:p>
            <a:pPr algn="l">
              <a:lnSpc>
                <a:spcPts val="5437"/>
              </a:lnSpc>
            </a:pPr>
            <a:r>
              <a:rPr lang="en-US" sz="4375">
                <a:solidFill>
                  <a:srgbClr val="F2F2F3"/>
                </a:solidFill>
                <a:latin typeface="Poppins Light"/>
                <a:ea typeface="Poppins Light"/>
                <a:cs typeface="Poppins Light"/>
                <a:sym typeface="Poppins Light"/>
              </a:rPr>
              <a:t>Joyce's Alphabet Wall</a:t>
            </a:r>
          </a:p>
        </p:txBody>
      </p:sp>
      <p:grpSp>
        <p:nvGrpSpPr>
          <p:cNvPr name="Group 13" id="13"/>
          <p:cNvGrpSpPr/>
          <p:nvPr/>
        </p:nvGrpSpPr>
        <p:grpSpPr>
          <a:xfrm rot="0">
            <a:off x="1460744" y="5556494"/>
            <a:ext cx="1443038" cy="1443038"/>
            <a:chOff x="0" y="0"/>
            <a:chExt cx="1924050" cy="1924050"/>
          </a:xfrm>
        </p:grpSpPr>
        <p:sp>
          <p:nvSpPr>
            <p:cNvPr name="Freeform 14" id="14" descr="preencoded.png"/>
            <p:cNvSpPr/>
            <p:nvPr/>
          </p:nvSpPr>
          <p:spPr>
            <a:xfrm flipH="false" flipV="false" rot="0">
              <a:off x="0" y="0"/>
              <a:ext cx="1924050" cy="1924050"/>
            </a:xfrm>
            <a:custGeom>
              <a:avLst/>
              <a:gdLst/>
              <a:ahLst/>
              <a:cxnLst/>
              <a:rect r="r" b="b" t="t" l="l"/>
              <a:pathLst>
                <a:path h="1924050" w="1924050">
                  <a:moveTo>
                    <a:pt x="0" y="0"/>
                  </a:moveTo>
                  <a:lnTo>
                    <a:pt x="1924050" y="0"/>
                  </a:lnTo>
                  <a:lnTo>
                    <a:pt x="1924050" y="1924050"/>
                  </a:lnTo>
                  <a:lnTo>
                    <a:pt x="0" y="1924050"/>
                  </a:lnTo>
                  <a:lnTo>
                    <a:pt x="0" y="0"/>
                  </a:lnTo>
                  <a:close/>
                </a:path>
              </a:pathLst>
            </a:custGeom>
            <a:blipFill>
              <a:blip r:embed="rId6"/>
              <a:stretch>
                <a:fillRect l="0" t="0" r="0" b="0"/>
              </a:stretch>
            </a:blipFill>
          </p:spPr>
        </p:sp>
      </p:grpSp>
      <p:sp>
        <p:nvSpPr>
          <p:cNvPr name="TextBox 15" id="15"/>
          <p:cNvSpPr txBox="true"/>
          <p:nvPr/>
        </p:nvSpPr>
        <p:spPr>
          <a:xfrm rot="0">
            <a:off x="3122409" y="5527919"/>
            <a:ext cx="3314700" cy="724195"/>
          </a:xfrm>
          <a:prstGeom prst="rect">
            <a:avLst/>
          </a:prstGeom>
        </p:spPr>
        <p:txBody>
          <a:bodyPr anchor="t" rtlCol="false" tIns="0" lIns="0" bIns="0" rIns="0">
            <a:spAutoFit/>
          </a:bodyPr>
          <a:lstStyle/>
          <a:p>
            <a:pPr algn="l">
              <a:lnSpc>
                <a:spcPts val="2687"/>
              </a:lnSpc>
            </a:pPr>
            <a:r>
              <a:rPr lang="en-US" sz="2187">
                <a:solidFill>
                  <a:srgbClr val="E5E0DF"/>
                </a:solidFill>
                <a:latin typeface="Poppins Light"/>
                <a:ea typeface="Poppins Light"/>
                <a:cs typeface="Poppins Light"/>
                <a:sym typeface="Poppins Light"/>
              </a:rPr>
              <a:t>Unseen Forces: Physics-Based Rendering</a:t>
            </a:r>
          </a:p>
        </p:txBody>
      </p:sp>
      <p:sp>
        <p:nvSpPr>
          <p:cNvPr name="TextBox 16" id="16"/>
          <p:cNvSpPr txBox="true"/>
          <p:nvPr/>
        </p:nvSpPr>
        <p:spPr>
          <a:xfrm rot="0">
            <a:off x="3122409" y="6318942"/>
            <a:ext cx="3314700" cy="2581275"/>
          </a:xfrm>
          <a:prstGeom prst="rect">
            <a:avLst/>
          </a:prstGeom>
        </p:spPr>
        <p:txBody>
          <a:bodyPr anchor="t" rtlCol="false" tIns="0" lIns="0" bIns="0" rIns="0">
            <a:spAutoFit/>
          </a:bodyPr>
          <a:lstStyle/>
          <a:p>
            <a:pPr algn="l">
              <a:lnSpc>
                <a:spcPts val="2499"/>
              </a:lnSpc>
            </a:pPr>
            <a:r>
              <a:rPr lang="en-US" sz="1750">
                <a:solidFill>
                  <a:srgbClr val="E5E0DF"/>
                </a:solidFill>
                <a:latin typeface="Roboto"/>
                <a:ea typeface="Roboto"/>
                <a:cs typeface="Roboto"/>
                <a:sym typeface="Roboto"/>
              </a:rPr>
              <a:t>Wires rendered using SVG Bezier Curves with calculated natural "sag" effects—mirroring the unsettling pull of the </a:t>
            </a:r>
            <a:r>
              <a:rPr lang="en-US" sz="1750" b="true">
                <a:solidFill>
                  <a:srgbClr val="E5E0DF"/>
                </a:solidFill>
                <a:latin typeface="Roboto Bold"/>
                <a:ea typeface="Roboto Bold"/>
                <a:cs typeface="Roboto Bold"/>
                <a:sym typeface="Roboto Bold"/>
              </a:rPr>
              <a:t>Upside Down's gravity</a:t>
            </a:r>
            <a:r>
              <a:rPr lang="en-US" sz="1750">
                <a:solidFill>
                  <a:srgbClr val="E5E0DF"/>
                </a:solidFill>
                <a:latin typeface="Roboto"/>
                <a:ea typeface="Roboto"/>
                <a:cs typeface="Roboto"/>
                <a:sym typeface="Roboto"/>
              </a:rPr>
              <a:t>. It's not just a background image, but an authentic physics simulation, hinting at </a:t>
            </a:r>
            <a:r>
              <a:rPr lang="en-US" sz="1750" b="true">
                <a:solidFill>
                  <a:srgbClr val="E5E0DF"/>
                </a:solidFill>
                <a:latin typeface="Roboto Bold"/>
                <a:ea typeface="Roboto Bold"/>
                <a:cs typeface="Roboto Bold"/>
                <a:sym typeface="Roboto Bold"/>
              </a:rPr>
              <a:t>unseen forces at play</a:t>
            </a:r>
            <a:r>
              <a:rPr lang="en-US" sz="1750">
                <a:solidFill>
                  <a:srgbClr val="E5E0DF"/>
                </a:solidFill>
                <a:latin typeface="Roboto"/>
                <a:ea typeface="Roboto"/>
                <a:cs typeface="Roboto"/>
                <a:sym typeface="Roboto"/>
              </a:rPr>
              <a:t>.</a:t>
            </a:r>
          </a:p>
        </p:txBody>
      </p:sp>
      <p:grpSp>
        <p:nvGrpSpPr>
          <p:cNvPr name="Group 17" id="17"/>
          <p:cNvGrpSpPr/>
          <p:nvPr/>
        </p:nvGrpSpPr>
        <p:grpSpPr>
          <a:xfrm rot="0">
            <a:off x="6655746" y="5556494"/>
            <a:ext cx="1443038" cy="1443038"/>
            <a:chOff x="0" y="0"/>
            <a:chExt cx="1924050" cy="1924050"/>
          </a:xfrm>
        </p:grpSpPr>
        <p:sp>
          <p:nvSpPr>
            <p:cNvPr name="Freeform 18" id="18" descr="preencoded.png"/>
            <p:cNvSpPr/>
            <p:nvPr/>
          </p:nvSpPr>
          <p:spPr>
            <a:xfrm flipH="false" flipV="false" rot="0">
              <a:off x="0" y="0"/>
              <a:ext cx="1924050" cy="1924050"/>
            </a:xfrm>
            <a:custGeom>
              <a:avLst/>
              <a:gdLst/>
              <a:ahLst/>
              <a:cxnLst/>
              <a:rect r="r" b="b" t="t" l="l"/>
              <a:pathLst>
                <a:path h="1924050" w="1924050">
                  <a:moveTo>
                    <a:pt x="0" y="0"/>
                  </a:moveTo>
                  <a:lnTo>
                    <a:pt x="1924050" y="0"/>
                  </a:lnTo>
                  <a:lnTo>
                    <a:pt x="1924050" y="1924050"/>
                  </a:lnTo>
                  <a:lnTo>
                    <a:pt x="0" y="1924050"/>
                  </a:lnTo>
                  <a:lnTo>
                    <a:pt x="0" y="0"/>
                  </a:lnTo>
                  <a:close/>
                </a:path>
              </a:pathLst>
            </a:custGeom>
            <a:blipFill>
              <a:blip r:embed="rId7"/>
              <a:stretch>
                <a:fillRect l="0" t="0" r="0" b="0"/>
              </a:stretch>
            </a:blipFill>
          </p:spPr>
        </p:sp>
      </p:grpSp>
      <p:sp>
        <p:nvSpPr>
          <p:cNvPr name="TextBox 19" id="19"/>
          <p:cNvSpPr txBox="true"/>
          <p:nvPr/>
        </p:nvSpPr>
        <p:spPr>
          <a:xfrm rot="0">
            <a:off x="8317411" y="5527919"/>
            <a:ext cx="3314700" cy="1072010"/>
          </a:xfrm>
          <a:prstGeom prst="rect">
            <a:avLst/>
          </a:prstGeom>
        </p:spPr>
        <p:txBody>
          <a:bodyPr anchor="t" rtlCol="false" tIns="0" lIns="0" bIns="0" rIns="0">
            <a:spAutoFit/>
          </a:bodyPr>
          <a:lstStyle/>
          <a:p>
            <a:pPr algn="l">
              <a:lnSpc>
                <a:spcPts val="2687"/>
              </a:lnSpc>
            </a:pPr>
            <a:r>
              <a:rPr lang="en-US" sz="2187">
                <a:solidFill>
                  <a:srgbClr val="E5E0DF"/>
                </a:solidFill>
                <a:latin typeface="Poppins Light"/>
                <a:ea typeface="Poppins Light"/>
                <a:cs typeface="Poppins Light"/>
                <a:sym typeface="Poppins Light"/>
              </a:rPr>
              <a:t>Messages from the Beyond: Dynamic Lighting</a:t>
            </a:r>
          </a:p>
        </p:txBody>
      </p:sp>
      <p:sp>
        <p:nvSpPr>
          <p:cNvPr name="TextBox 20" id="20"/>
          <p:cNvSpPr txBox="true"/>
          <p:nvPr/>
        </p:nvSpPr>
        <p:spPr>
          <a:xfrm rot="0">
            <a:off x="8317411" y="6666757"/>
            <a:ext cx="3314700" cy="2263378"/>
          </a:xfrm>
          <a:prstGeom prst="rect">
            <a:avLst/>
          </a:prstGeom>
        </p:spPr>
        <p:txBody>
          <a:bodyPr anchor="t" rtlCol="false" tIns="0" lIns="0" bIns="0" rIns="0">
            <a:spAutoFit/>
          </a:bodyPr>
          <a:lstStyle/>
          <a:p>
            <a:pPr algn="l">
              <a:lnSpc>
                <a:spcPts val="2499"/>
              </a:lnSpc>
            </a:pPr>
            <a:r>
              <a:rPr lang="en-US" sz="1750">
                <a:solidFill>
                  <a:srgbClr val="E5E0DF"/>
                </a:solidFill>
                <a:latin typeface="Roboto"/>
                <a:ea typeface="Roboto"/>
                <a:cs typeface="Roboto"/>
                <a:sym typeface="Roboto"/>
              </a:rPr>
              <a:t>Each C9 bulb casts real-time colored glows using box-shadow that illuminate the wall when active, much like </a:t>
            </a:r>
            <a:r>
              <a:rPr lang="en-US" sz="1750" b="true">
                <a:solidFill>
                  <a:srgbClr val="E5E0DF"/>
                </a:solidFill>
                <a:latin typeface="Roboto Bold"/>
                <a:ea typeface="Roboto Bold"/>
                <a:cs typeface="Roboto Bold"/>
                <a:sym typeface="Roboto Bold"/>
              </a:rPr>
              <a:t>Joyce's desperate signals</a:t>
            </a:r>
            <a:r>
              <a:rPr lang="en-US" sz="1750">
                <a:solidFill>
                  <a:srgbClr val="E5E0DF"/>
                </a:solidFill>
                <a:latin typeface="Roboto"/>
                <a:ea typeface="Roboto"/>
                <a:cs typeface="Roboto"/>
                <a:sym typeface="Roboto"/>
              </a:rPr>
              <a:t>, creating authentic depth and revealing </a:t>
            </a:r>
            <a:r>
              <a:rPr lang="en-US" sz="1750" b="true">
                <a:solidFill>
                  <a:srgbClr val="E5E0DF"/>
                </a:solidFill>
                <a:latin typeface="Roboto Bold"/>
                <a:ea typeface="Roboto Bold"/>
                <a:cs typeface="Roboto Bold"/>
                <a:sym typeface="Roboto Bold"/>
              </a:rPr>
              <a:t>truths from the other side</a:t>
            </a:r>
            <a:r>
              <a:rPr lang="en-US" sz="1750">
                <a:solidFill>
                  <a:srgbClr val="E5E0DF"/>
                </a:solidFill>
                <a:latin typeface="Roboto"/>
                <a:ea typeface="Roboto"/>
                <a:cs typeface="Roboto"/>
                <a:sym typeface="Roboto"/>
              </a:rPr>
              <a:t>.</a:t>
            </a:r>
          </a:p>
        </p:txBody>
      </p:sp>
      <p:grpSp>
        <p:nvGrpSpPr>
          <p:cNvPr name="Group 21" id="21"/>
          <p:cNvGrpSpPr/>
          <p:nvPr/>
        </p:nvGrpSpPr>
        <p:grpSpPr>
          <a:xfrm rot="0">
            <a:off x="11850738" y="5556494"/>
            <a:ext cx="1443038" cy="1443038"/>
            <a:chOff x="0" y="0"/>
            <a:chExt cx="1924050" cy="1924050"/>
          </a:xfrm>
        </p:grpSpPr>
        <p:sp>
          <p:nvSpPr>
            <p:cNvPr name="Freeform 22" id="22" descr="preencoded.png"/>
            <p:cNvSpPr/>
            <p:nvPr/>
          </p:nvSpPr>
          <p:spPr>
            <a:xfrm flipH="false" flipV="false" rot="0">
              <a:off x="0" y="0"/>
              <a:ext cx="1924050" cy="1924050"/>
            </a:xfrm>
            <a:custGeom>
              <a:avLst/>
              <a:gdLst/>
              <a:ahLst/>
              <a:cxnLst/>
              <a:rect r="r" b="b" t="t" l="l"/>
              <a:pathLst>
                <a:path h="1924050" w="1924050">
                  <a:moveTo>
                    <a:pt x="0" y="0"/>
                  </a:moveTo>
                  <a:lnTo>
                    <a:pt x="1924050" y="0"/>
                  </a:lnTo>
                  <a:lnTo>
                    <a:pt x="1924050" y="1924050"/>
                  </a:lnTo>
                  <a:lnTo>
                    <a:pt x="0" y="1924050"/>
                  </a:lnTo>
                  <a:lnTo>
                    <a:pt x="0" y="0"/>
                  </a:lnTo>
                  <a:close/>
                </a:path>
              </a:pathLst>
            </a:custGeom>
            <a:blipFill>
              <a:blip r:embed="rId8"/>
              <a:stretch>
                <a:fillRect l="0" t="0" r="0" b="0"/>
              </a:stretch>
            </a:blipFill>
          </p:spPr>
        </p:sp>
      </p:grpSp>
      <p:sp>
        <p:nvSpPr>
          <p:cNvPr name="TextBox 23" id="23"/>
          <p:cNvSpPr txBox="true"/>
          <p:nvPr/>
        </p:nvSpPr>
        <p:spPr>
          <a:xfrm rot="0">
            <a:off x="13512403" y="5527919"/>
            <a:ext cx="3314700" cy="724195"/>
          </a:xfrm>
          <a:prstGeom prst="rect">
            <a:avLst/>
          </a:prstGeom>
        </p:spPr>
        <p:txBody>
          <a:bodyPr anchor="t" rtlCol="false" tIns="0" lIns="0" bIns="0" rIns="0">
            <a:spAutoFit/>
          </a:bodyPr>
          <a:lstStyle/>
          <a:p>
            <a:pPr algn="l">
              <a:lnSpc>
                <a:spcPts val="2687"/>
              </a:lnSpc>
            </a:pPr>
            <a:r>
              <a:rPr lang="en-US" sz="2187">
                <a:solidFill>
                  <a:srgbClr val="E5E0DF"/>
                </a:solidFill>
                <a:latin typeface="Poppins Light"/>
                <a:ea typeface="Poppins Light"/>
                <a:cs typeface="Poppins Light"/>
                <a:sym typeface="Poppins Light"/>
              </a:rPr>
              <a:t>Hawkins A/V Club: Pixel-Perfect Retro</a:t>
            </a:r>
          </a:p>
        </p:txBody>
      </p:sp>
      <p:sp>
        <p:nvSpPr>
          <p:cNvPr name="TextBox 24" id="24"/>
          <p:cNvSpPr txBox="true"/>
          <p:nvPr/>
        </p:nvSpPr>
        <p:spPr>
          <a:xfrm rot="0">
            <a:off x="13512403" y="6318942"/>
            <a:ext cx="3314700" cy="2263378"/>
          </a:xfrm>
          <a:prstGeom prst="rect">
            <a:avLst/>
          </a:prstGeom>
        </p:spPr>
        <p:txBody>
          <a:bodyPr anchor="t" rtlCol="false" tIns="0" lIns="0" bIns="0" rIns="0">
            <a:spAutoFit/>
          </a:bodyPr>
          <a:lstStyle/>
          <a:p>
            <a:pPr algn="l">
              <a:lnSpc>
                <a:spcPts val="2499"/>
              </a:lnSpc>
            </a:pPr>
            <a:r>
              <a:rPr lang="en-US" sz="1750">
                <a:solidFill>
                  <a:srgbClr val="E5E0DF"/>
                </a:solidFill>
                <a:latin typeface="Roboto"/>
                <a:ea typeface="Roboto"/>
                <a:cs typeface="Roboto"/>
                <a:sym typeface="Roboto"/>
              </a:rPr>
              <a:t>Custom CSS filters apply pixelated, 8-bit aesthetics to bulbs and hand-painted letters, delivering that authentic </a:t>
            </a:r>
            <a:r>
              <a:rPr lang="en-US" sz="1750" b="true">
                <a:solidFill>
                  <a:srgbClr val="E5E0DF"/>
                </a:solidFill>
                <a:latin typeface="Roboto Bold"/>
                <a:ea typeface="Roboto Bold"/>
                <a:cs typeface="Roboto Bold"/>
                <a:sym typeface="Roboto Bold"/>
              </a:rPr>
              <a:t>vintage Hawkins feel</a:t>
            </a:r>
            <a:r>
              <a:rPr lang="en-US" sz="1750">
                <a:solidFill>
                  <a:srgbClr val="E5E0DF"/>
                </a:solidFill>
                <a:latin typeface="Roboto"/>
                <a:ea typeface="Roboto"/>
                <a:cs typeface="Roboto"/>
                <a:sym typeface="Roboto"/>
              </a:rPr>
              <a:t>—as if plucked straight from </a:t>
            </a:r>
            <a:r>
              <a:rPr lang="en-US" sz="1750" b="true">
                <a:solidFill>
                  <a:srgbClr val="E5E0DF"/>
                </a:solidFill>
                <a:latin typeface="Roboto Bold"/>
                <a:ea typeface="Roboto Bold"/>
                <a:cs typeface="Roboto Bold"/>
                <a:sym typeface="Roboto Bold"/>
              </a:rPr>
              <a:t>Dustin's tinkering bench</a:t>
            </a:r>
            <a:r>
              <a:rPr lang="en-US" sz="1750">
                <a:solidFill>
                  <a:srgbClr val="E5E0DF"/>
                </a:solidFill>
                <a:latin typeface="Roboto"/>
                <a:ea typeface="Roboto"/>
                <a:cs typeface="Roboto"/>
                <a:sym typeface="Roboto"/>
              </a:rPr>
              <a: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9191A"/>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50505"/>
            </a:solidFill>
          </p:spPr>
        </p:sp>
      </p:grpSp>
      <p:grpSp>
        <p:nvGrpSpPr>
          <p:cNvPr name="Group 6" id="6"/>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3"/>
              <a:stretch>
                <a:fillRect l="0" t="0" r="0" b="0"/>
              </a:stretch>
            </a:blipFill>
          </p:spPr>
        </p:sp>
      </p:grpSp>
      <p:grpSp>
        <p:nvGrpSpPr>
          <p:cNvPr name="Group 8" id="8"/>
          <p:cNvGrpSpPr/>
          <p:nvPr/>
        </p:nvGrpSpPr>
        <p:grpSpPr>
          <a:xfrm rot="0">
            <a:off x="7505548" y="1575645"/>
            <a:ext cx="969759" cy="306438"/>
            <a:chOff x="0" y="0"/>
            <a:chExt cx="1293012" cy="408584"/>
          </a:xfrm>
        </p:grpSpPr>
        <p:sp>
          <p:nvSpPr>
            <p:cNvPr name="Freeform 9" id="9"/>
            <p:cNvSpPr/>
            <p:nvPr/>
          </p:nvSpPr>
          <p:spPr>
            <a:xfrm flipH="false" flipV="false" rot="0">
              <a:off x="0" y="0"/>
              <a:ext cx="1293114" cy="408559"/>
            </a:xfrm>
            <a:custGeom>
              <a:avLst/>
              <a:gdLst/>
              <a:ahLst/>
              <a:cxnLst/>
              <a:rect r="r" b="b" t="t" l="l"/>
              <a:pathLst>
                <a:path h="408559" w="1293114">
                  <a:moveTo>
                    <a:pt x="0" y="82931"/>
                  </a:moveTo>
                  <a:cubicBezTo>
                    <a:pt x="0" y="37084"/>
                    <a:pt x="37084" y="0"/>
                    <a:pt x="82931" y="0"/>
                  </a:cubicBezTo>
                  <a:lnTo>
                    <a:pt x="1210183" y="0"/>
                  </a:lnTo>
                  <a:cubicBezTo>
                    <a:pt x="1255903" y="0"/>
                    <a:pt x="1293114" y="37084"/>
                    <a:pt x="1293114" y="82931"/>
                  </a:cubicBezTo>
                  <a:lnTo>
                    <a:pt x="1293114" y="325628"/>
                  </a:lnTo>
                  <a:cubicBezTo>
                    <a:pt x="1293114" y="371348"/>
                    <a:pt x="1256030" y="408559"/>
                    <a:pt x="1210183" y="408559"/>
                  </a:cubicBezTo>
                  <a:lnTo>
                    <a:pt x="82931" y="408559"/>
                  </a:lnTo>
                  <a:cubicBezTo>
                    <a:pt x="37084" y="408559"/>
                    <a:pt x="0" y="371475"/>
                    <a:pt x="0" y="325628"/>
                  </a:cubicBezTo>
                  <a:close/>
                </a:path>
              </a:pathLst>
            </a:custGeom>
            <a:solidFill>
              <a:srgbClr val="252528"/>
            </a:solidFill>
          </p:spPr>
        </p:sp>
      </p:grpSp>
      <p:sp>
        <p:nvSpPr>
          <p:cNvPr name="TextBox 10" id="10"/>
          <p:cNvSpPr txBox="true"/>
          <p:nvPr/>
        </p:nvSpPr>
        <p:spPr>
          <a:xfrm rot="0">
            <a:off x="7616428" y="1602429"/>
            <a:ext cx="748008" cy="224285"/>
          </a:xfrm>
          <a:prstGeom prst="rect">
            <a:avLst/>
          </a:prstGeom>
        </p:spPr>
        <p:txBody>
          <a:bodyPr anchor="t" rtlCol="false" tIns="0" lIns="0" bIns="0" rIns="0">
            <a:spAutoFit/>
          </a:bodyPr>
          <a:lstStyle/>
          <a:p>
            <a:pPr algn="l">
              <a:lnSpc>
                <a:spcPts val="1500"/>
              </a:lnSpc>
            </a:pPr>
            <a:r>
              <a:rPr lang="en-US" sz="1124">
                <a:solidFill>
                  <a:srgbClr val="E5E0DF"/>
                </a:solidFill>
                <a:latin typeface="Roboto"/>
                <a:ea typeface="Roboto"/>
                <a:cs typeface="Roboto"/>
                <a:sym typeface="Roboto"/>
              </a:rPr>
              <a:t>THE TWIST</a:t>
            </a:r>
          </a:p>
        </p:txBody>
      </p:sp>
      <p:sp>
        <p:nvSpPr>
          <p:cNvPr name="TextBox 11" id="11"/>
          <p:cNvSpPr txBox="true"/>
          <p:nvPr/>
        </p:nvSpPr>
        <p:spPr>
          <a:xfrm rot="0">
            <a:off x="7505548" y="1892198"/>
            <a:ext cx="4625578" cy="616296"/>
          </a:xfrm>
          <a:prstGeom prst="rect">
            <a:avLst/>
          </a:prstGeom>
        </p:spPr>
        <p:txBody>
          <a:bodyPr anchor="t" rtlCol="false" tIns="0" lIns="0" bIns="0" rIns="0">
            <a:spAutoFit/>
          </a:bodyPr>
          <a:lstStyle/>
          <a:p>
            <a:pPr algn="l">
              <a:lnSpc>
                <a:spcPts val="4499"/>
              </a:lnSpc>
            </a:pPr>
            <a:r>
              <a:rPr lang="en-US" sz="3625">
                <a:solidFill>
                  <a:srgbClr val="F2F2F3"/>
                </a:solidFill>
                <a:latin typeface="Poppins Light"/>
                <a:ea typeface="Poppins Light"/>
                <a:cs typeface="Poppins Light"/>
                <a:sym typeface="Poppins Light"/>
              </a:rPr>
              <a:t>Possession Mode</a:t>
            </a:r>
          </a:p>
        </p:txBody>
      </p:sp>
      <p:sp>
        <p:nvSpPr>
          <p:cNvPr name="TextBox 12" id="12"/>
          <p:cNvSpPr txBox="true"/>
          <p:nvPr/>
        </p:nvSpPr>
        <p:spPr>
          <a:xfrm rot="0">
            <a:off x="7505548" y="2670419"/>
            <a:ext cx="184995" cy="250327"/>
          </a:xfrm>
          <a:prstGeom prst="rect">
            <a:avLst/>
          </a:prstGeom>
        </p:spPr>
        <p:txBody>
          <a:bodyPr anchor="t" rtlCol="false" tIns="0" lIns="0" bIns="0" rIns="0">
            <a:spAutoFit/>
          </a:bodyPr>
          <a:lstStyle/>
          <a:p>
            <a:pPr algn="l">
              <a:lnSpc>
                <a:spcPts val="1874"/>
              </a:lnSpc>
            </a:pPr>
            <a:r>
              <a:rPr lang="en-US" sz="1437">
                <a:solidFill>
                  <a:srgbClr val="E5E0DF"/>
                </a:solidFill>
                <a:latin typeface="Poppins Light"/>
                <a:ea typeface="Poppins Light"/>
                <a:cs typeface="Poppins Light"/>
                <a:sym typeface="Poppins Light"/>
              </a:rPr>
              <a:t>01</a:t>
            </a:r>
          </a:p>
        </p:txBody>
      </p:sp>
      <p:grpSp>
        <p:nvGrpSpPr>
          <p:cNvPr name="Group 13" id="13"/>
          <p:cNvGrpSpPr/>
          <p:nvPr/>
        </p:nvGrpSpPr>
        <p:grpSpPr>
          <a:xfrm rot="0">
            <a:off x="7505548" y="2984744"/>
            <a:ext cx="10134895" cy="19050"/>
            <a:chOff x="0" y="0"/>
            <a:chExt cx="13513194" cy="25400"/>
          </a:xfrm>
        </p:grpSpPr>
        <p:sp>
          <p:nvSpPr>
            <p:cNvPr name="Freeform 14" id="14"/>
            <p:cNvSpPr/>
            <p:nvPr/>
          </p:nvSpPr>
          <p:spPr>
            <a:xfrm flipH="false" flipV="false" rot="0">
              <a:off x="0" y="0"/>
              <a:ext cx="13513181" cy="25400"/>
            </a:xfrm>
            <a:custGeom>
              <a:avLst/>
              <a:gdLst/>
              <a:ahLst/>
              <a:cxnLst/>
              <a:rect r="r" b="b" t="t" l="l"/>
              <a:pathLst>
                <a:path h="25400" w="13513181">
                  <a:moveTo>
                    <a:pt x="0" y="0"/>
                  </a:moveTo>
                  <a:lnTo>
                    <a:pt x="13513181" y="0"/>
                  </a:lnTo>
                  <a:lnTo>
                    <a:pt x="13513181" y="25400"/>
                  </a:lnTo>
                  <a:lnTo>
                    <a:pt x="0" y="25400"/>
                  </a:lnTo>
                  <a:close/>
                </a:path>
              </a:pathLst>
            </a:custGeom>
            <a:solidFill>
              <a:srgbClr val="F2F2F3"/>
            </a:solidFill>
          </p:spPr>
        </p:sp>
      </p:grpSp>
      <p:sp>
        <p:nvSpPr>
          <p:cNvPr name="TextBox 15" id="15"/>
          <p:cNvSpPr txBox="true"/>
          <p:nvPr/>
        </p:nvSpPr>
        <p:spPr>
          <a:xfrm rot="0">
            <a:off x="7505548" y="3096216"/>
            <a:ext cx="2758526" cy="308077"/>
          </a:xfrm>
          <a:prstGeom prst="rect">
            <a:avLst/>
          </a:prstGeom>
        </p:spPr>
        <p:txBody>
          <a:bodyPr anchor="t" rtlCol="false" tIns="0" lIns="0" bIns="0" rIns="0">
            <a:spAutoFit/>
          </a:bodyPr>
          <a:lstStyle/>
          <a:p>
            <a:pPr algn="l">
              <a:lnSpc>
                <a:spcPts val="2249"/>
              </a:lnSpc>
            </a:pPr>
            <a:r>
              <a:rPr lang="en-US" sz="1812">
                <a:solidFill>
                  <a:srgbClr val="E5E0DF"/>
                </a:solidFill>
                <a:latin typeface="Poppins Light"/>
                <a:ea typeface="Poppins Light"/>
                <a:cs typeface="Poppins Light"/>
                <a:sym typeface="Poppins Light"/>
              </a:rPr>
              <a:t>The Psychic Strain Meter</a:t>
            </a:r>
          </a:p>
        </p:txBody>
      </p:sp>
      <p:sp>
        <p:nvSpPr>
          <p:cNvPr name="TextBox 16" id="16"/>
          <p:cNvSpPr txBox="true"/>
          <p:nvPr/>
        </p:nvSpPr>
        <p:spPr>
          <a:xfrm rot="0">
            <a:off x="7505548" y="3457575"/>
            <a:ext cx="10134895" cy="508102"/>
          </a:xfrm>
          <a:prstGeom prst="rect">
            <a:avLst/>
          </a:prstGeom>
        </p:spPr>
        <p:txBody>
          <a:bodyPr anchor="t" rtlCol="false" tIns="0" lIns="0" bIns="0" rIns="0">
            <a:spAutoFit/>
          </a:bodyPr>
          <a:lstStyle/>
          <a:p>
            <a:pPr algn="l">
              <a:lnSpc>
                <a:spcPts val="1874"/>
              </a:lnSpc>
            </a:pPr>
            <a:r>
              <a:rPr lang="en-US" sz="1437">
                <a:solidFill>
                  <a:srgbClr val="E5E0DF"/>
                </a:solidFill>
                <a:latin typeface="Roboto"/>
                <a:ea typeface="Roboto"/>
                <a:cs typeface="Roboto"/>
                <a:sym typeface="Roboto"/>
              </a:rPr>
              <a:t>A "Sanity Meter," much like the mental vulnerability Vecna exploits, tracks the user's psychological stability. It gradually wanes with each interaction, drawing them deeper into the abyss.</a:t>
            </a:r>
          </a:p>
        </p:txBody>
      </p:sp>
      <p:sp>
        <p:nvSpPr>
          <p:cNvPr name="TextBox 17" id="17"/>
          <p:cNvSpPr txBox="true"/>
          <p:nvPr/>
        </p:nvSpPr>
        <p:spPr>
          <a:xfrm rot="0">
            <a:off x="7505548" y="4206030"/>
            <a:ext cx="184995" cy="250327"/>
          </a:xfrm>
          <a:prstGeom prst="rect">
            <a:avLst/>
          </a:prstGeom>
        </p:spPr>
        <p:txBody>
          <a:bodyPr anchor="t" rtlCol="false" tIns="0" lIns="0" bIns="0" rIns="0">
            <a:spAutoFit/>
          </a:bodyPr>
          <a:lstStyle/>
          <a:p>
            <a:pPr algn="l">
              <a:lnSpc>
                <a:spcPts val="1874"/>
              </a:lnSpc>
            </a:pPr>
            <a:r>
              <a:rPr lang="en-US" sz="1437">
                <a:solidFill>
                  <a:srgbClr val="E5E0DF"/>
                </a:solidFill>
                <a:latin typeface="Poppins Light"/>
                <a:ea typeface="Poppins Light"/>
                <a:cs typeface="Poppins Light"/>
                <a:sym typeface="Poppins Light"/>
              </a:rPr>
              <a:t>02</a:t>
            </a:r>
          </a:p>
        </p:txBody>
      </p:sp>
      <p:grpSp>
        <p:nvGrpSpPr>
          <p:cNvPr name="Group 18" id="18"/>
          <p:cNvGrpSpPr/>
          <p:nvPr/>
        </p:nvGrpSpPr>
        <p:grpSpPr>
          <a:xfrm rot="0">
            <a:off x="7505548" y="4520355"/>
            <a:ext cx="10134895" cy="19050"/>
            <a:chOff x="0" y="0"/>
            <a:chExt cx="13513194" cy="25400"/>
          </a:xfrm>
        </p:grpSpPr>
        <p:sp>
          <p:nvSpPr>
            <p:cNvPr name="Freeform 19" id="19"/>
            <p:cNvSpPr/>
            <p:nvPr/>
          </p:nvSpPr>
          <p:spPr>
            <a:xfrm flipH="false" flipV="false" rot="0">
              <a:off x="0" y="0"/>
              <a:ext cx="13513181" cy="25400"/>
            </a:xfrm>
            <a:custGeom>
              <a:avLst/>
              <a:gdLst/>
              <a:ahLst/>
              <a:cxnLst/>
              <a:rect r="r" b="b" t="t" l="l"/>
              <a:pathLst>
                <a:path h="25400" w="13513181">
                  <a:moveTo>
                    <a:pt x="0" y="0"/>
                  </a:moveTo>
                  <a:lnTo>
                    <a:pt x="13513181" y="0"/>
                  </a:lnTo>
                  <a:lnTo>
                    <a:pt x="13513181" y="25400"/>
                  </a:lnTo>
                  <a:lnTo>
                    <a:pt x="0" y="25400"/>
                  </a:lnTo>
                  <a:close/>
                </a:path>
              </a:pathLst>
            </a:custGeom>
            <a:solidFill>
              <a:srgbClr val="F2F2F3"/>
            </a:solidFill>
          </p:spPr>
        </p:sp>
      </p:grpSp>
      <p:sp>
        <p:nvSpPr>
          <p:cNvPr name="TextBox 20" id="20"/>
          <p:cNvSpPr txBox="true"/>
          <p:nvPr/>
        </p:nvSpPr>
        <p:spPr>
          <a:xfrm rot="0">
            <a:off x="7505548" y="4631827"/>
            <a:ext cx="2312784" cy="308077"/>
          </a:xfrm>
          <a:prstGeom prst="rect">
            <a:avLst/>
          </a:prstGeom>
        </p:spPr>
        <p:txBody>
          <a:bodyPr anchor="t" rtlCol="false" tIns="0" lIns="0" bIns="0" rIns="0">
            <a:spAutoFit/>
          </a:bodyPr>
          <a:lstStyle/>
          <a:p>
            <a:pPr algn="l">
              <a:lnSpc>
                <a:spcPts val="2249"/>
              </a:lnSpc>
            </a:pPr>
            <a:r>
              <a:rPr lang="en-US" sz="1812">
                <a:solidFill>
                  <a:srgbClr val="E5E0DF"/>
                </a:solidFill>
                <a:latin typeface="Poppins Light"/>
                <a:ea typeface="Poppins Light"/>
                <a:cs typeface="Poppins Light"/>
                <a:sym typeface="Poppins Light"/>
              </a:rPr>
              <a:t>When the Veil Thins</a:t>
            </a:r>
          </a:p>
        </p:txBody>
      </p:sp>
      <p:sp>
        <p:nvSpPr>
          <p:cNvPr name="TextBox 21" id="21"/>
          <p:cNvSpPr txBox="true"/>
          <p:nvPr/>
        </p:nvSpPr>
        <p:spPr>
          <a:xfrm rot="0">
            <a:off x="7505548" y="4993186"/>
            <a:ext cx="10134895" cy="508102"/>
          </a:xfrm>
          <a:prstGeom prst="rect">
            <a:avLst/>
          </a:prstGeom>
        </p:spPr>
        <p:txBody>
          <a:bodyPr anchor="t" rtlCol="false" tIns="0" lIns="0" bIns="0" rIns="0">
            <a:spAutoFit/>
          </a:bodyPr>
          <a:lstStyle/>
          <a:p>
            <a:pPr algn="l">
              <a:lnSpc>
                <a:spcPts val="1874"/>
              </a:lnSpc>
            </a:pPr>
            <a:r>
              <a:rPr lang="en-US" sz="1437">
                <a:solidFill>
                  <a:srgbClr val="E5E0DF"/>
                </a:solidFill>
                <a:latin typeface="Roboto"/>
                <a:ea typeface="Roboto"/>
                <a:cs typeface="Roboto"/>
                <a:sym typeface="Roboto"/>
              </a:rPr>
              <a:t>When the Sanity Meter hits rock bottom, the UI is violently hijacked—the screen plunges into the pitch-black void of the Upside Down, and control is ripped away, invoking a genuine horror that traps the user.</a:t>
            </a:r>
          </a:p>
        </p:txBody>
      </p:sp>
      <p:sp>
        <p:nvSpPr>
          <p:cNvPr name="TextBox 22" id="22"/>
          <p:cNvSpPr txBox="true"/>
          <p:nvPr/>
        </p:nvSpPr>
        <p:spPr>
          <a:xfrm rot="0">
            <a:off x="7505548" y="5741641"/>
            <a:ext cx="184995" cy="250327"/>
          </a:xfrm>
          <a:prstGeom prst="rect">
            <a:avLst/>
          </a:prstGeom>
        </p:spPr>
        <p:txBody>
          <a:bodyPr anchor="t" rtlCol="false" tIns="0" lIns="0" bIns="0" rIns="0">
            <a:spAutoFit/>
          </a:bodyPr>
          <a:lstStyle/>
          <a:p>
            <a:pPr algn="l">
              <a:lnSpc>
                <a:spcPts val="1874"/>
              </a:lnSpc>
            </a:pPr>
            <a:r>
              <a:rPr lang="en-US" sz="1437">
                <a:solidFill>
                  <a:srgbClr val="E5E0DF"/>
                </a:solidFill>
                <a:latin typeface="Poppins Light"/>
                <a:ea typeface="Poppins Light"/>
                <a:cs typeface="Poppins Light"/>
                <a:sym typeface="Poppins Light"/>
              </a:rPr>
              <a:t>03</a:t>
            </a:r>
          </a:p>
        </p:txBody>
      </p:sp>
      <p:grpSp>
        <p:nvGrpSpPr>
          <p:cNvPr name="Group 23" id="23"/>
          <p:cNvGrpSpPr/>
          <p:nvPr/>
        </p:nvGrpSpPr>
        <p:grpSpPr>
          <a:xfrm rot="0">
            <a:off x="7505548" y="6055966"/>
            <a:ext cx="10134895" cy="19050"/>
            <a:chOff x="0" y="0"/>
            <a:chExt cx="13513194" cy="25400"/>
          </a:xfrm>
        </p:grpSpPr>
        <p:sp>
          <p:nvSpPr>
            <p:cNvPr name="Freeform 24" id="24"/>
            <p:cNvSpPr/>
            <p:nvPr/>
          </p:nvSpPr>
          <p:spPr>
            <a:xfrm flipH="false" flipV="false" rot="0">
              <a:off x="0" y="0"/>
              <a:ext cx="13513181" cy="25400"/>
            </a:xfrm>
            <a:custGeom>
              <a:avLst/>
              <a:gdLst/>
              <a:ahLst/>
              <a:cxnLst/>
              <a:rect r="r" b="b" t="t" l="l"/>
              <a:pathLst>
                <a:path h="25400" w="13513181">
                  <a:moveTo>
                    <a:pt x="0" y="0"/>
                  </a:moveTo>
                  <a:lnTo>
                    <a:pt x="13513181" y="0"/>
                  </a:lnTo>
                  <a:lnTo>
                    <a:pt x="13513181" y="25400"/>
                  </a:lnTo>
                  <a:lnTo>
                    <a:pt x="0" y="25400"/>
                  </a:lnTo>
                  <a:close/>
                </a:path>
              </a:pathLst>
            </a:custGeom>
            <a:solidFill>
              <a:srgbClr val="F2F2F3"/>
            </a:solidFill>
          </p:spPr>
        </p:sp>
      </p:grpSp>
      <p:sp>
        <p:nvSpPr>
          <p:cNvPr name="TextBox 25" id="25"/>
          <p:cNvSpPr txBox="true"/>
          <p:nvPr/>
        </p:nvSpPr>
        <p:spPr>
          <a:xfrm rot="0">
            <a:off x="7505548" y="6167438"/>
            <a:ext cx="3372888" cy="308077"/>
          </a:xfrm>
          <a:prstGeom prst="rect">
            <a:avLst/>
          </a:prstGeom>
        </p:spPr>
        <p:txBody>
          <a:bodyPr anchor="t" rtlCol="false" tIns="0" lIns="0" bIns="0" rIns="0">
            <a:spAutoFit/>
          </a:bodyPr>
          <a:lstStyle/>
          <a:p>
            <a:pPr algn="l">
              <a:lnSpc>
                <a:spcPts val="2249"/>
              </a:lnSpc>
            </a:pPr>
            <a:r>
              <a:rPr lang="en-US" sz="1812">
                <a:solidFill>
                  <a:srgbClr val="E5E0DF"/>
                </a:solidFill>
                <a:latin typeface="Poppins Light"/>
                <a:ea typeface="Poppins Light"/>
                <a:cs typeface="Poppins Light"/>
                <a:sym typeface="Poppins Light"/>
              </a:rPr>
              <a:t>A Glimpse into the Corruption</a:t>
            </a:r>
          </a:p>
        </p:txBody>
      </p:sp>
      <p:sp>
        <p:nvSpPr>
          <p:cNvPr name="TextBox 26" id="26"/>
          <p:cNvSpPr txBox="true"/>
          <p:nvPr/>
        </p:nvSpPr>
        <p:spPr>
          <a:xfrm rot="0">
            <a:off x="7505548" y="6528797"/>
            <a:ext cx="10134895" cy="508102"/>
          </a:xfrm>
          <a:prstGeom prst="rect">
            <a:avLst/>
          </a:prstGeom>
        </p:spPr>
        <p:txBody>
          <a:bodyPr anchor="t" rtlCol="false" tIns="0" lIns="0" bIns="0" rIns="0">
            <a:spAutoFit/>
          </a:bodyPr>
          <a:lstStyle/>
          <a:p>
            <a:pPr algn="l">
              <a:lnSpc>
                <a:spcPts val="1874"/>
              </a:lnSpc>
            </a:pPr>
            <a:r>
              <a:rPr lang="en-US" sz="1437">
                <a:solidFill>
                  <a:srgbClr val="E5E0DF"/>
                </a:solidFill>
                <a:latin typeface="Roboto"/>
                <a:ea typeface="Roboto"/>
                <a:cs typeface="Roboto"/>
                <a:sym typeface="Roboto"/>
              </a:rPr>
              <a:t>After a suspenseful, chilling delay, a horrifying image of the Upside Down manifests, completing the terrifying possession experience and pulling the user into its distorted reality.</a:t>
            </a:r>
          </a:p>
        </p:txBody>
      </p:sp>
      <p:sp>
        <p:nvSpPr>
          <p:cNvPr name="TextBox 27" id="27"/>
          <p:cNvSpPr txBox="true"/>
          <p:nvPr/>
        </p:nvSpPr>
        <p:spPr>
          <a:xfrm rot="0">
            <a:off x="7505548" y="7277252"/>
            <a:ext cx="184995" cy="250327"/>
          </a:xfrm>
          <a:prstGeom prst="rect">
            <a:avLst/>
          </a:prstGeom>
        </p:spPr>
        <p:txBody>
          <a:bodyPr anchor="t" rtlCol="false" tIns="0" lIns="0" bIns="0" rIns="0">
            <a:spAutoFit/>
          </a:bodyPr>
          <a:lstStyle/>
          <a:p>
            <a:pPr algn="l">
              <a:lnSpc>
                <a:spcPts val="1874"/>
              </a:lnSpc>
            </a:pPr>
            <a:r>
              <a:rPr lang="en-US" sz="1437">
                <a:solidFill>
                  <a:srgbClr val="E5E0DF"/>
                </a:solidFill>
                <a:latin typeface="Poppins Light"/>
                <a:ea typeface="Poppins Light"/>
                <a:cs typeface="Poppins Light"/>
                <a:sym typeface="Poppins Light"/>
              </a:rPr>
              <a:t>04</a:t>
            </a:r>
          </a:p>
        </p:txBody>
      </p:sp>
      <p:grpSp>
        <p:nvGrpSpPr>
          <p:cNvPr name="Group 28" id="28"/>
          <p:cNvGrpSpPr/>
          <p:nvPr/>
        </p:nvGrpSpPr>
        <p:grpSpPr>
          <a:xfrm rot="0">
            <a:off x="7505548" y="7591577"/>
            <a:ext cx="10134895" cy="19050"/>
            <a:chOff x="0" y="0"/>
            <a:chExt cx="13513194" cy="25400"/>
          </a:xfrm>
        </p:grpSpPr>
        <p:sp>
          <p:nvSpPr>
            <p:cNvPr name="Freeform 29" id="29"/>
            <p:cNvSpPr/>
            <p:nvPr/>
          </p:nvSpPr>
          <p:spPr>
            <a:xfrm flipH="false" flipV="false" rot="0">
              <a:off x="0" y="0"/>
              <a:ext cx="13513181" cy="25400"/>
            </a:xfrm>
            <a:custGeom>
              <a:avLst/>
              <a:gdLst/>
              <a:ahLst/>
              <a:cxnLst/>
              <a:rect r="r" b="b" t="t" l="l"/>
              <a:pathLst>
                <a:path h="25400" w="13513181">
                  <a:moveTo>
                    <a:pt x="0" y="0"/>
                  </a:moveTo>
                  <a:lnTo>
                    <a:pt x="13513181" y="0"/>
                  </a:lnTo>
                  <a:lnTo>
                    <a:pt x="13513181" y="25400"/>
                  </a:lnTo>
                  <a:lnTo>
                    <a:pt x="0" y="25400"/>
                  </a:lnTo>
                  <a:close/>
                </a:path>
              </a:pathLst>
            </a:custGeom>
            <a:solidFill>
              <a:srgbClr val="F2F2F3"/>
            </a:solidFill>
          </p:spPr>
        </p:sp>
      </p:grpSp>
      <p:sp>
        <p:nvSpPr>
          <p:cNvPr name="TextBox 30" id="30"/>
          <p:cNvSpPr txBox="true"/>
          <p:nvPr/>
        </p:nvSpPr>
        <p:spPr>
          <a:xfrm rot="0">
            <a:off x="7505548" y="7703048"/>
            <a:ext cx="2312784" cy="308077"/>
          </a:xfrm>
          <a:prstGeom prst="rect">
            <a:avLst/>
          </a:prstGeom>
        </p:spPr>
        <p:txBody>
          <a:bodyPr anchor="t" rtlCol="false" tIns="0" lIns="0" bIns="0" rIns="0">
            <a:spAutoFit/>
          </a:bodyPr>
          <a:lstStyle/>
          <a:p>
            <a:pPr algn="l">
              <a:lnSpc>
                <a:spcPts val="2249"/>
              </a:lnSpc>
            </a:pPr>
            <a:r>
              <a:rPr lang="en-US" sz="1812">
                <a:solidFill>
                  <a:srgbClr val="E5E0DF"/>
                </a:solidFill>
                <a:latin typeface="Poppins Light"/>
                <a:ea typeface="Poppins Light"/>
                <a:cs typeface="Poppins Light"/>
                <a:sym typeface="Poppins Light"/>
              </a:rPr>
              <a:t>The Arcade Escape</a:t>
            </a:r>
          </a:p>
        </p:txBody>
      </p:sp>
      <p:sp>
        <p:nvSpPr>
          <p:cNvPr name="TextBox 31" id="31"/>
          <p:cNvSpPr txBox="true"/>
          <p:nvPr/>
        </p:nvSpPr>
        <p:spPr>
          <a:xfrm rot="0">
            <a:off x="7505548" y="8064398"/>
            <a:ext cx="10134895" cy="508102"/>
          </a:xfrm>
          <a:prstGeom prst="rect">
            <a:avLst/>
          </a:prstGeom>
        </p:spPr>
        <p:txBody>
          <a:bodyPr anchor="t" rtlCol="false" tIns="0" lIns="0" bIns="0" rIns="0">
            <a:spAutoFit/>
          </a:bodyPr>
          <a:lstStyle/>
          <a:p>
            <a:pPr algn="l">
              <a:lnSpc>
                <a:spcPts val="1874"/>
              </a:lnSpc>
            </a:pPr>
            <a:r>
              <a:rPr lang="en-US" sz="1437">
                <a:solidFill>
                  <a:srgbClr val="E5E0DF"/>
                </a:solidFill>
                <a:latin typeface="Roboto"/>
                <a:ea typeface="Roboto"/>
                <a:cs typeface="Roboto"/>
                <a:sym typeface="Roboto"/>
              </a:rPr>
              <a:t>To break free from the Upside Down's grip and reclaim their world, users must input the legendary Konami Code—a vital secret signal from the right side up, a perfect 80s Easter egg to save the day.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9191A"/>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50505"/>
            </a:solidFill>
          </p:spPr>
        </p:sp>
      </p:grpSp>
      <p:grpSp>
        <p:nvGrpSpPr>
          <p:cNvPr name="Group 6" id="6"/>
          <p:cNvGrpSpPr/>
          <p:nvPr/>
        </p:nvGrpSpPr>
        <p:grpSpPr>
          <a:xfrm rot="0">
            <a:off x="987476" y="980923"/>
            <a:ext cx="3665334" cy="561384"/>
            <a:chOff x="0" y="0"/>
            <a:chExt cx="4887112" cy="748513"/>
          </a:xfrm>
        </p:grpSpPr>
        <p:sp>
          <p:nvSpPr>
            <p:cNvPr name="Freeform 7" id="7"/>
            <p:cNvSpPr/>
            <p:nvPr/>
          </p:nvSpPr>
          <p:spPr>
            <a:xfrm flipH="false" flipV="false" rot="0">
              <a:off x="0" y="0"/>
              <a:ext cx="4887087" cy="748538"/>
            </a:xfrm>
            <a:custGeom>
              <a:avLst/>
              <a:gdLst/>
              <a:ahLst/>
              <a:cxnLst/>
              <a:rect r="r" b="b" t="t" l="l"/>
              <a:pathLst>
                <a:path h="748538" w="4887087">
                  <a:moveTo>
                    <a:pt x="0" y="133350"/>
                  </a:moveTo>
                  <a:cubicBezTo>
                    <a:pt x="0" y="59563"/>
                    <a:pt x="60579" y="0"/>
                    <a:pt x="135255" y="0"/>
                  </a:cubicBezTo>
                  <a:lnTo>
                    <a:pt x="4751832" y="0"/>
                  </a:lnTo>
                  <a:lnTo>
                    <a:pt x="4751832" y="6350"/>
                  </a:lnTo>
                  <a:lnTo>
                    <a:pt x="4751832" y="0"/>
                  </a:lnTo>
                  <a:cubicBezTo>
                    <a:pt x="4826381" y="0"/>
                    <a:pt x="4887087" y="59563"/>
                    <a:pt x="4887087" y="133350"/>
                  </a:cubicBezTo>
                  <a:lnTo>
                    <a:pt x="4880737" y="133350"/>
                  </a:lnTo>
                  <a:lnTo>
                    <a:pt x="4887087" y="133350"/>
                  </a:lnTo>
                  <a:lnTo>
                    <a:pt x="4887087" y="615188"/>
                  </a:lnTo>
                  <a:lnTo>
                    <a:pt x="4880737" y="615188"/>
                  </a:lnTo>
                  <a:lnTo>
                    <a:pt x="4887087" y="615188"/>
                  </a:lnTo>
                  <a:cubicBezTo>
                    <a:pt x="4887087" y="688975"/>
                    <a:pt x="4826508" y="748538"/>
                    <a:pt x="4751832" y="748538"/>
                  </a:cubicBezTo>
                  <a:lnTo>
                    <a:pt x="4751832" y="742188"/>
                  </a:lnTo>
                  <a:lnTo>
                    <a:pt x="4751832" y="748538"/>
                  </a:lnTo>
                  <a:lnTo>
                    <a:pt x="135255" y="748538"/>
                  </a:lnTo>
                  <a:lnTo>
                    <a:pt x="135255" y="742188"/>
                  </a:lnTo>
                  <a:lnTo>
                    <a:pt x="135255" y="748538"/>
                  </a:lnTo>
                  <a:cubicBezTo>
                    <a:pt x="60579" y="748538"/>
                    <a:pt x="0" y="688848"/>
                    <a:pt x="0" y="615188"/>
                  </a:cubicBezTo>
                  <a:lnTo>
                    <a:pt x="0" y="133350"/>
                  </a:lnTo>
                  <a:lnTo>
                    <a:pt x="6350" y="133350"/>
                  </a:lnTo>
                  <a:lnTo>
                    <a:pt x="0" y="133350"/>
                  </a:lnTo>
                  <a:moveTo>
                    <a:pt x="12700" y="133350"/>
                  </a:moveTo>
                  <a:lnTo>
                    <a:pt x="12700" y="615188"/>
                  </a:lnTo>
                  <a:lnTo>
                    <a:pt x="6350" y="615188"/>
                  </a:lnTo>
                  <a:lnTo>
                    <a:pt x="12700" y="615188"/>
                  </a:lnTo>
                  <a:cubicBezTo>
                    <a:pt x="12700" y="681736"/>
                    <a:pt x="67437" y="735838"/>
                    <a:pt x="135255" y="735838"/>
                  </a:cubicBezTo>
                  <a:lnTo>
                    <a:pt x="4751832" y="735838"/>
                  </a:lnTo>
                  <a:cubicBezTo>
                    <a:pt x="4819650" y="735838"/>
                    <a:pt x="4874387" y="681736"/>
                    <a:pt x="4874387" y="615188"/>
                  </a:cubicBezTo>
                  <a:lnTo>
                    <a:pt x="4874387" y="133350"/>
                  </a:lnTo>
                  <a:cubicBezTo>
                    <a:pt x="4874387" y="66802"/>
                    <a:pt x="4819650" y="12700"/>
                    <a:pt x="4751832" y="12700"/>
                  </a:cubicBezTo>
                  <a:lnTo>
                    <a:pt x="135255" y="12700"/>
                  </a:lnTo>
                  <a:lnTo>
                    <a:pt x="135255" y="6350"/>
                  </a:lnTo>
                  <a:lnTo>
                    <a:pt x="135255" y="12700"/>
                  </a:lnTo>
                  <a:cubicBezTo>
                    <a:pt x="67437" y="12700"/>
                    <a:pt x="12700" y="66802"/>
                    <a:pt x="12700" y="133350"/>
                  </a:cubicBezTo>
                  <a:close/>
                </a:path>
              </a:pathLst>
            </a:custGeom>
            <a:solidFill>
              <a:srgbClr val="F2F2F3"/>
            </a:solidFill>
          </p:spPr>
        </p:sp>
      </p:grpSp>
      <p:sp>
        <p:nvSpPr>
          <p:cNvPr name="Freeform 8" id="8" descr="preencoded.png"/>
          <p:cNvSpPr/>
          <p:nvPr/>
        </p:nvSpPr>
        <p:spPr>
          <a:xfrm flipH="false" flipV="false" rot="0">
            <a:off x="1171870" y="1148210"/>
            <a:ext cx="226809" cy="226809"/>
          </a:xfrm>
          <a:custGeom>
            <a:avLst/>
            <a:gdLst/>
            <a:ahLst/>
            <a:cxnLst/>
            <a:rect r="r" b="b" t="t" l="l"/>
            <a:pathLst>
              <a:path h="226809" w="226809">
                <a:moveTo>
                  <a:pt x="0" y="0"/>
                </a:moveTo>
                <a:lnTo>
                  <a:pt x="226810" y="0"/>
                </a:lnTo>
                <a:lnTo>
                  <a:pt x="226810" y="226809"/>
                </a:lnTo>
                <a:lnTo>
                  <a:pt x="0" y="226809"/>
                </a:lnTo>
                <a:lnTo>
                  <a:pt x="0" y="0"/>
                </a:lnTo>
                <a:close/>
              </a:path>
            </a:pathLst>
          </a:custGeom>
          <a:blipFill>
            <a:blip r:embed="rId3">
              <a:extLst>
                <a:ext uri="{96DAC541-7B7A-43D3-8B79-37D633B846F1}">
                  <asvg:svgBlip xmlns:asvg="http://schemas.microsoft.com/office/drawing/2016/SVG/main" r:embed="rId4"/>
                </a:ext>
              </a:extLst>
            </a:blip>
            <a:stretch>
              <a:fillRect l="0" t="-60419" r="0" b="-60419"/>
            </a:stretch>
          </a:blipFill>
        </p:spPr>
      </p:sp>
      <p:sp>
        <p:nvSpPr>
          <p:cNvPr name="TextBox 9" id="9"/>
          <p:cNvSpPr txBox="true"/>
          <p:nvPr/>
        </p:nvSpPr>
        <p:spPr>
          <a:xfrm rot="0">
            <a:off x="1512094" y="1003992"/>
            <a:ext cx="2956322" cy="439045"/>
          </a:xfrm>
          <a:prstGeom prst="rect">
            <a:avLst/>
          </a:prstGeom>
        </p:spPr>
        <p:txBody>
          <a:bodyPr anchor="t" rtlCol="false" tIns="0" lIns="0" bIns="0" rIns="0">
            <a:spAutoFit/>
          </a:bodyPr>
          <a:lstStyle/>
          <a:p>
            <a:pPr algn="l">
              <a:lnSpc>
                <a:spcPts val="2812"/>
              </a:lnSpc>
            </a:pPr>
            <a:r>
              <a:rPr lang="en-US" sz="1750">
                <a:solidFill>
                  <a:srgbClr val="F2F2F3"/>
                </a:solidFill>
                <a:latin typeface="Roboto"/>
                <a:ea typeface="Roboto"/>
                <a:cs typeface="Roboto"/>
                <a:sym typeface="Roboto"/>
              </a:rPr>
              <a:t>HAWKINS LAB ENGINEERING</a:t>
            </a:r>
          </a:p>
        </p:txBody>
      </p:sp>
      <p:sp>
        <p:nvSpPr>
          <p:cNvPr name="TextBox 10" id="10"/>
          <p:cNvSpPr txBox="true"/>
          <p:nvPr/>
        </p:nvSpPr>
        <p:spPr>
          <a:xfrm rot="0">
            <a:off x="992238" y="1574749"/>
            <a:ext cx="12408246" cy="962177"/>
          </a:xfrm>
          <a:prstGeom prst="rect">
            <a:avLst/>
          </a:prstGeom>
        </p:spPr>
        <p:txBody>
          <a:bodyPr anchor="t" rtlCol="false" tIns="0" lIns="0" bIns="0" rIns="0">
            <a:spAutoFit/>
          </a:bodyPr>
          <a:lstStyle/>
          <a:p>
            <a:pPr algn="l">
              <a:lnSpc>
                <a:spcPts val="6937"/>
              </a:lnSpc>
            </a:pPr>
            <a:r>
              <a:rPr lang="en-US" sz="5562">
                <a:solidFill>
                  <a:srgbClr val="F2F2F3"/>
                </a:solidFill>
                <a:latin typeface="Poppins Light"/>
                <a:ea typeface="Poppins Light"/>
                <a:cs typeface="Poppins Light"/>
                <a:sym typeface="Poppins Light"/>
              </a:rPr>
              <a:t>Unraveling the Upside Down's Code</a:t>
            </a:r>
          </a:p>
        </p:txBody>
      </p:sp>
      <p:grpSp>
        <p:nvGrpSpPr>
          <p:cNvPr name="Group 11" id="11"/>
          <p:cNvGrpSpPr/>
          <p:nvPr/>
        </p:nvGrpSpPr>
        <p:grpSpPr>
          <a:xfrm rot="0">
            <a:off x="992238" y="3387328"/>
            <a:ext cx="8009934" cy="5913987"/>
            <a:chOff x="0" y="0"/>
            <a:chExt cx="10679913" cy="7885316"/>
          </a:xfrm>
        </p:grpSpPr>
        <p:sp>
          <p:nvSpPr>
            <p:cNvPr name="Freeform 12" id="12"/>
            <p:cNvSpPr/>
            <p:nvPr/>
          </p:nvSpPr>
          <p:spPr>
            <a:xfrm flipH="false" flipV="false" rot="0">
              <a:off x="0" y="0"/>
              <a:ext cx="10679938" cy="7885303"/>
            </a:xfrm>
            <a:custGeom>
              <a:avLst/>
              <a:gdLst/>
              <a:ahLst/>
              <a:cxnLst/>
              <a:rect r="r" b="b" t="t" l="l"/>
              <a:pathLst>
                <a:path h="7885303" w="10679938">
                  <a:moveTo>
                    <a:pt x="0" y="243840"/>
                  </a:moveTo>
                  <a:cubicBezTo>
                    <a:pt x="0" y="109220"/>
                    <a:pt x="109220" y="0"/>
                    <a:pt x="243840" y="0"/>
                  </a:cubicBezTo>
                  <a:lnTo>
                    <a:pt x="10436098" y="0"/>
                  </a:lnTo>
                  <a:cubicBezTo>
                    <a:pt x="10570718" y="0"/>
                    <a:pt x="10679938" y="109220"/>
                    <a:pt x="10679938" y="243840"/>
                  </a:cubicBezTo>
                  <a:lnTo>
                    <a:pt x="10679938" y="7641463"/>
                  </a:lnTo>
                  <a:cubicBezTo>
                    <a:pt x="10679938" y="7776083"/>
                    <a:pt x="10570718" y="7885303"/>
                    <a:pt x="10436098" y="7885303"/>
                  </a:cubicBezTo>
                  <a:lnTo>
                    <a:pt x="243840" y="7885303"/>
                  </a:lnTo>
                  <a:cubicBezTo>
                    <a:pt x="109220" y="7885303"/>
                    <a:pt x="0" y="7776083"/>
                    <a:pt x="0" y="7641463"/>
                  </a:cubicBezTo>
                  <a:close/>
                </a:path>
              </a:pathLst>
            </a:custGeom>
            <a:solidFill>
              <a:srgbClr val="050505"/>
            </a:solidFill>
          </p:spPr>
        </p:sp>
      </p:grpSp>
      <p:grpSp>
        <p:nvGrpSpPr>
          <p:cNvPr name="Group 13" id="13"/>
          <p:cNvGrpSpPr/>
          <p:nvPr/>
        </p:nvGrpSpPr>
        <p:grpSpPr>
          <a:xfrm rot="0">
            <a:off x="992238" y="3349228"/>
            <a:ext cx="8009934" cy="152400"/>
            <a:chOff x="0" y="0"/>
            <a:chExt cx="10679913" cy="203200"/>
          </a:xfrm>
        </p:grpSpPr>
        <p:sp>
          <p:nvSpPr>
            <p:cNvPr name="Freeform 14" id="14"/>
            <p:cNvSpPr/>
            <p:nvPr/>
          </p:nvSpPr>
          <p:spPr>
            <a:xfrm flipH="false" flipV="false" rot="0">
              <a:off x="0" y="0"/>
              <a:ext cx="10679938" cy="203200"/>
            </a:xfrm>
            <a:custGeom>
              <a:avLst/>
              <a:gdLst/>
              <a:ahLst/>
              <a:cxnLst/>
              <a:rect r="r" b="b" t="t" l="l"/>
              <a:pathLst>
                <a:path h="203200" w="10679938">
                  <a:moveTo>
                    <a:pt x="0" y="101600"/>
                  </a:moveTo>
                  <a:cubicBezTo>
                    <a:pt x="0" y="45466"/>
                    <a:pt x="45466" y="0"/>
                    <a:pt x="101600" y="0"/>
                  </a:cubicBezTo>
                  <a:lnTo>
                    <a:pt x="10578338" y="0"/>
                  </a:lnTo>
                  <a:cubicBezTo>
                    <a:pt x="10634472" y="0"/>
                    <a:pt x="10679938" y="45466"/>
                    <a:pt x="10679938" y="101600"/>
                  </a:cubicBezTo>
                  <a:cubicBezTo>
                    <a:pt x="10679938" y="157734"/>
                    <a:pt x="10634472" y="203200"/>
                    <a:pt x="10578338" y="203200"/>
                  </a:cubicBezTo>
                  <a:lnTo>
                    <a:pt x="101600" y="203200"/>
                  </a:lnTo>
                  <a:cubicBezTo>
                    <a:pt x="45466" y="203200"/>
                    <a:pt x="0" y="157734"/>
                    <a:pt x="0" y="101600"/>
                  </a:cubicBezTo>
                  <a:close/>
                </a:path>
              </a:pathLst>
            </a:custGeom>
            <a:solidFill>
              <a:srgbClr val="F2F2F3"/>
            </a:solidFill>
          </p:spPr>
        </p:sp>
      </p:grpSp>
      <p:grpSp>
        <p:nvGrpSpPr>
          <p:cNvPr name="Group 15" id="15"/>
          <p:cNvGrpSpPr/>
          <p:nvPr/>
        </p:nvGrpSpPr>
        <p:grpSpPr>
          <a:xfrm rot="0">
            <a:off x="4571924" y="2962123"/>
            <a:ext cx="850554" cy="850554"/>
            <a:chOff x="0" y="0"/>
            <a:chExt cx="1134072" cy="1134072"/>
          </a:xfrm>
        </p:grpSpPr>
        <p:sp>
          <p:nvSpPr>
            <p:cNvPr name="Freeform 16" id="16"/>
            <p:cNvSpPr/>
            <p:nvPr/>
          </p:nvSpPr>
          <p:spPr>
            <a:xfrm flipH="false" flipV="false" rot="0">
              <a:off x="0" y="0"/>
              <a:ext cx="1134110" cy="1134110"/>
            </a:xfrm>
            <a:custGeom>
              <a:avLst/>
              <a:gdLst/>
              <a:ahLst/>
              <a:cxnLst/>
              <a:rect r="r" b="b" t="t" l="l"/>
              <a:pathLst>
                <a:path h="1134110" w="1134110">
                  <a:moveTo>
                    <a:pt x="0" y="567055"/>
                  </a:moveTo>
                  <a:cubicBezTo>
                    <a:pt x="0" y="253873"/>
                    <a:pt x="253873" y="0"/>
                    <a:pt x="567055" y="0"/>
                  </a:cubicBezTo>
                  <a:cubicBezTo>
                    <a:pt x="880237" y="0"/>
                    <a:pt x="1134110" y="253873"/>
                    <a:pt x="1134110" y="567055"/>
                  </a:cubicBezTo>
                  <a:cubicBezTo>
                    <a:pt x="1134110" y="880237"/>
                    <a:pt x="880237" y="1134110"/>
                    <a:pt x="567055" y="1134110"/>
                  </a:cubicBezTo>
                  <a:cubicBezTo>
                    <a:pt x="253873" y="1134110"/>
                    <a:pt x="0" y="880237"/>
                    <a:pt x="0" y="567055"/>
                  </a:cubicBezTo>
                  <a:close/>
                </a:path>
              </a:pathLst>
            </a:custGeom>
            <a:solidFill>
              <a:srgbClr val="F2F2F3"/>
            </a:solidFill>
          </p:spPr>
        </p:sp>
      </p:grpSp>
      <p:sp>
        <p:nvSpPr>
          <p:cNvPr name="TextBox 17" id="17"/>
          <p:cNvSpPr txBox="true"/>
          <p:nvPr/>
        </p:nvSpPr>
        <p:spPr>
          <a:xfrm rot="0">
            <a:off x="4827013" y="3050972"/>
            <a:ext cx="340223" cy="549031"/>
          </a:xfrm>
          <a:prstGeom prst="rect">
            <a:avLst/>
          </a:prstGeom>
        </p:spPr>
        <p:txBody>
          <a:bodyPr anchor="t" rtlCol="false" tIns="0" lIns="0" bIns="0" rIns="0">
            <a:spAutoFit/>
          </a:bodyPr>
          <a:lstStyle/>
          <a:p>
            <a:pPr algn="l">
              <a:lnSpc>
                <a:spcPts val="4250"/>
              </a:lnSpc>
            </a:pPr>
            <a:r>
              <a:rPr lang="en-US" sz="2625">
                <a:solidFill>
                  <a:srgbClr val="000000"/>
                </a:solidFill>
                <a:latin typeface="Poppins Light"/>
                <a:ea typeface="Poppins Light"/>
                <a:cs typeface="Poppins Light"/>
                <a:sym typeface="Poppins Light"/>
              </a:rPr>
              <a:t>1</a:t>
            </a:r>
          </a:p>
        </p:txBody>
      </p:sp>
      <p:sp>
        <p:nvSpPr>
          <p:cNvPr name="TextBox 18" id="18"/>
          <p:cNvSpPr txBox="true"/>
          <p:nvPr/>
        </p:nvSpPr>
        <p:spPr>
          <a:xfrm rot="0">
            <a:off x="1313859" y="4048420"/>
            <a:ext cx="6045403" cy="490537"/>
          </a:xfrm>
          <a:prstGeom prst="rect">
            <a:avLst/>
          </a:prstGeom>
        </p:spPr>
        <p:txBody>
          <a:bodyPr anchor="t" rtlCol="false" tIns="0" lIns="0" bIns="0" rIns="0">
            <a:spAutoFit/>
          </a:bodyPr>
          <a:lstStyle/>
          <a:p>
            <a:pPr algn="l">
              <a:lnSpc>
                <a:spcPts val="3437"/>
              </a:lnSpc>
            </a:pPr>
            <a:r>
              <a:rPr lang="en-US" sz="2750">
                <a:solidFill>
                  <a:srgbClr val="E5E0DF"/>
                </a:solidFill>
                <a:latin typeface="Poppins Light"/>
                <a:ea typeface="Poppins Light"/>
                <a:cs typeface="Poppins Light"/>
                <a:sym typeface="Poppins Light"/>
              </a:rPr>
              <a:t>Telekinetic Wire Dynamics in React</a:t>
            </a:r>
          </a:p>
        </p:txBody>
      </p:sp>
      <p:sp>
        <p:nvSpPr>
          <p:cNvPr name="TextBox 19" id="19"/>
          <p:cNvSpPr txBox="true"/>
          <p:nvPr/>
        </p:nvSpPr>
        <p:spPr>
          <a:xfrm rot="0">
            <a:off x="1313859" y="4613824"/>
            <a:ext cx="7366692" cy="1456134"/>
          </a:xfrm>
          <a:prstGeom prst="rect">
            <a:avLst/>
          </a:prstGeom>
        </p:spPr>
        <p:txBody>
          <a:bodyPr anchor="t" rtlCol="false" tIns="0" lIns="0" bIns="0" rIns="0">
            <a:spAutoFit/>
          </a:bodyPr>
          <a:lstStyle/>
          <a:p>
            <a:pPr algn="l">
              <a:lnSpc>
                <a:spcPts val="3562"/>
              </a:lnSpc>
            </a:pPr>
            <a:r>
              <a:rPr lang="en-US" sz="2187" b="true">
                <a:solidFill>
                  <a:srgbClr val="E5E0DF"/>
                </a:solidFill>
                <a:latin typeface="Roboto Bold"/>
                <a:ea typeface="Roboto Bold"/>
                <a:cs typeface="Roboto Bold"/>
                <a:sym typeface="Roboto Bold"/>
              </a:rPr>
              <a:t>Problem:</a:t>
            </a:r>
            <a:r>
              <a:rPr lang="en-US" sz="2187">
                <a:solidFill>
                  <a:srgbClr val="E5E0DF"/>
                </a:solidFill>
                <a:latin typeface="Roboto"/>
                <a:ea typeface="Roboto"/>
                <a:cs typeface="Roboto"/>
                <a:sym typeface="Roboto"/>
              </a:rPr>
              <a:t> Static SVG lines felt like a false reality, unable to bend to the will of our responsive grid of flashing bulbs, much like trying to contain a nascent psychic power.</a:t>
            </a:r>
          </a:p>
        </p:txBody>
      </p:sp>
      <p:sp>
        <p:nvSpPr>
          <p:cNvPr name="TextBox 20" id="20"/>
          <p:cNvSpPr txBox="true"/>
          <p:nvPr/>
        </p:nvSpPr>
        <p:spPr>
          <a:xfrm rot="0">
            <a:off x="1313859" y="6144816"/>
            <a:ext cx="7366692" cy="1919288"/>
          </a:xfrm>
          <a:prstGeom prst="rect">
            <a:avLst/>
          </a:prstGeom>
        </p:spPr>
        <p:txBody>
          <a:bodyPr anchor="t" rtlCol="false" tIns="0" lIns="0" bIns="0" rIns="0">
            <a:spAutoFit/>
          </a:bodyPr>
          <a:lstStyle/>
          <a:p>
            <a:pPr algn="l">
              <a:lnSpc>
                <a:spcPts val="3562"/>
              </a:lnSpc>
            </a:pPr>
            <a:r>
              <a:rPr lang="en-US" sz="2187" b="true">
                <a:solidFill>
                  <a:srgbClr val="E5E0DF"/>
                </a:solidFill>
                <a:latin typeface="Roboto Bold"/>
                <a:ea typeface="Roboto Bold"/>
                <a:cs typeface="Roboto Bold"/>
                <a:sym typeface="Roboto Bold"/>
              </a:rPr>
              <a:t>Solution:</a:t>
            </a:r>
            <a:r>
              <a:rPr lang="en-US" sz="2187">
                <a:solidFill>
                  <a:srgbClr val="E5E0DF"/>
                </a:solidFill>
                <a:latin typeface="Roboto"/>
                <a:ea typeface="Roboto"/>
                <a:cs typeface="Roboto"/>
                <a:sym typeface="Roboto"/>
              </a:rPr>
              <a:t> Employed a custom </a:t>
            </a:r>
            <a:r>
              <a:rPr lang="en-US" sz="2187">
                <a:solidFill>
                  <a:srgbClr val="E5E0DF"/>
                </a:solidFill>
                <a:latin typeface="Roboto"/>
                <a:ea typeface="Roboto"/>
                <a:cs typeface="Roboto"/>
                <a:sym typeface="Roboto"/>
              </a:rPr>
              <a:t>getWireSagOffset</a:t>
            </a:r>
            <a:r>
              <a:rPr lang="en-US" sz="2187">
                <a:solidFill>
                  <a:srgbClr val="E5E0DF"/>
                </a:solidFill>
                <a:latin typeface="Roboto"/>
                <a:ea typeface="Roboto"/>
                <a:cs typeface="Roboto"/>
                <a:sym typeface="Roboto"/>
              </a:rPr>
              <a:t> function, channeling Eleven's precision to calculate the exact Y-position for each bulb, allowing them to snap into place as if guided by an unseen force along a quadratic Bezier curve.</a:t>
            </a:r>
          </a:p>
        </p:txBody>
      </p:sp>
      <p:grpSp>
        <p:nvGrpSpPr>
          <p:cNvPr name="Group 21" id="21"/>
          <p:cNvGrpSpPr/>
          <p:nvPr/>
        </p:nvGrpSpPr>
        <p:grpSpPr>
          <a:xfrm rot="0">
            <a:off x="9285684" y="3387328"/>
            <a:ext cx="8010077" cy="5913987"/>
            <a:chOff x="0" y="0"/>
            <a:chExt cx="10680103" cy="7885316"/>
          </a:xfrm>
        </p:grpSpPr>
        <p:sp>
          <p:nvSpPr>
            <p:cNvPr name="Freeform 22" id="22"/>
            <p:cNvSpPr/>
            <p:nvPr/>
          </p:nvSpPr>
          <p:spPr>
            <a:xfrm flipH="false" flipV="false" rot="0">
              <a:off x="0" y="0"/>
              <a:ext cx="10680192" cy="7885303"/>
            </a:xfrm>
            <a:custGeom>
              <a:avLst/>
              <a:gdLst/>
              <a:ahLst/>
              <a:cxnLst/>
              <a:rect r="r" b="b" t="t" l="l"/>
              <a:pathLst>
                <a:path h="7885303" w="10680192">
                  <a:moveTo>
                    <a:pt x="0" y="243840"/>
                  </a:moveTo>
                  <a:cubicBezTo>
                    <a:pt x="0" y="109220"/>
                    <a:pt x="109220" y="0"/>
                    <a:pt x="243840" y="0"/>
                  </a:cubicBezTo>
                  <a:lnTo>
                    <a:pt x="10436352" y="0"/>
                  </a:lnTo>
                  <a:cubicBezTo>
                    <a:pt x="10570972" y="0"/>
                    <a:pt x="10680192" y="109220"/>
                    <a:pt x="10680192" y="243840"/>
                  </a:cubicBezTo>
                  <a:lnTo>
                    <a:pt x="10680192" y="7641463"/>
                  </a:lnTo>
                  <a:cubicBezTo>
                    <a:pt x="10680192" y="7776083"/>
                    <a:pt x="10570972" y="7885303"/>
                    <a:pt x="10436352" y="7885303"/>
                  </a:cubicBezTo>
                  <a:lnTo>
                    <a:pt x="243840" y="7885303"/>
                  </a:lnTo>
                  <a:cubicBezTo>
                    <a:pt x="109220" y="7885303"/>
                    <a:pt x="0" y="7776083"/>
                    <a:pt x="0" y="7641463"/>
                  </a:cubicBezTo>
                  <a:close/>
                </a:path>
              </a:pathLst>
            </a:custGeom>
            <a:solidFill>
              <a:srgbClr val="050505"/>
            </a:solidFill>
          </p:spPr>
        </p:sp>
      </p:grpSp>
      <p:grpSp>
        <p:nvGrpSpPr>
          <p:cNvPr name="Group 23" id="23"/>
          <p:cNvGrpSpPr/>
          <p:nvPr/>
        </p:nvGrpSpPr>
        <p:grpSpPr>
          <a:xfrm rot="0">
            <a:off x="9285684" y="3349228"/>
            <a:ext cx="8010077" cy="152400"/>
            <a:chOff x="0" y="0"/>
            <a:chExt cx="10680103" cy="203200"/>
          </a:xfrm>
        </p:grpSpPr>
        <p:sp>
          <p:nvSpPr>
            <p:cNvPr name="Freeform 24" id="24"/>
            <p:cNvSpPr/>
            <p:nvPr/>
          </p:nvSpPr>
          <p:spPr>
            <a:xfrm flipH="false" flipV="false" rot="0">
              <a:off x="0" y="0"/>
              <a:ext cx="10680065" cy="203200"/>
            </a:xfrm>
            <a:custGeom>
              <a:avLst/>
              <a:gdLst/>
              <a:ahLst/>
              <a:cxnLst/>
              <a:rect r="r" b="b" t="t" l="l"/>
              <a:pathLst>
                <a:path h="203200" w="10680065">
                  <a:moveTo>
                    <a:pt x="0" y="101600"/>
                  </a:moveTo>
                  <a:cubicBezTo>
                    <a:pt x="0" y="45466"/>
                    <a:pt x="45466" y="0"/>
                    <a:pt x="101600" y="0"/>
                  </a:cubicBezTo>
                  <a:lnTo>
                    <a:pt x="10578465" y="0"/>
                  </a:lnTo>
                  <a:cubicBezTo>
                    <a:pt x="10634599" y="0"/>
                    <a:pt x="10680065" y="45466"/>
                    <a:pt x="10680065" y="101600"/>
                  </a:cubicBezTo>
                  <a:cubicBezTo>
                    <a:pt x="10680065" y="157734"/>
                    <a:pt x="10634599" y="203200"/>
                    <a:pt x="10578465" y="203200"/>
                  </a:cubicBezTo>
                  <a:lnTo>
                    <a:pt x="101600" y="203200"/>
                  </a:lnTo>
                  <a:cubicBezTo>
                    <a:pt x="45466" y="203200"/>
                    <a:pt x="0" y="157734"/>
                    <a:pt x="0" y="101600"/>
                  </a:cubicBezTo>
                  <a:close/>
                </a:path>
              </a:pathLst>
            </a:custGeom>
            <a:solidFill>
              <a:srgbClr val="F2F2F3"/>
            </a:solidFill>
          </p:spPr>
        </p:sp>
      </p:grpSp>
      <p:grpSp>
        <p:nvGrpSpPr>
          <p:cNvPr name="Group 25" id="25"/>
          <p:cNvGrpSpPr/>
          <p:nvPr/>
        </p:nvGrpSpPr>
        <p:grpSpPr>
          <a:xfrm rot="0">
            <a:off x="12865370" y="2962123"/>
            <a:ext cx="850554" cy="850554"/>
            <a:chOff x="0" y="0"/>
            <a:chExt cx="1134072" cy="1134072"/>
          </a:xfrm>
        </p:grpSpPr>
        <p:sp>
          <p:nvSpPr>
            <p:cNvPr name="Freeform 26" id="26"/>
            <p:cNvSpPr/>
            <p:nvPr/>
          </p:nvSpPr>
          <p:spPr>
            <a:xfrm flipH="false" flipV="false" rot="0">
              <a:off x="0" y="0"/>
              <a:ext cx="1134110" cy="1134110"/>
            </a:xfrm>
            <a:custGeom>
              <a:avLst/>
              <a:gdLst/>
              <a:ahLst/>
              <a:cxnLst/>
              <a:rect r="r" b="b" t="t" l="l"/>
              <a:pathLst>
                <a:path h="1134110" w="1134110">
                  <a:moveTo>
                    <a:pt x="0" y="567055"/>
                  </a:moveTo>
                  <a:cubicBezTo>
                    <a:pt x="0" y="253873"/>
                    <a:pt x="253873" y="0"/>
                    <a:pt x="567055" y="0"/>
                  </a:cubicBezTo>
                  <a:cubicBezTo>
                    <a:pt x="880237" y="0"/>
                    <a:pt x="1134110" y="253873"/>
                    <a:pt x="1134110" y="567055"/>
                  </a:cubicBezTo>
                  <a:cubicBezTo>
                    <a:pt x="1134110" y="880237"/>
                    <a:pt x="880237" y="1134110"/>
                    <a:pt x="567055" y="1134110"/>
                  </a:cubicBezTo>
                  <a:cubicBezTo>
                    <a:pt x="253873" y="1134110"/>
                    <a:pt x="0" y="880237"/>
                    <a:pt x="0" y="567055"/>
                  </a:cubicBezTo>
                  <a:close/>
                </a:path>
              </a:pathLst>
            </a:custGeom>
            <a:solidFill>
              <a:srgbClr val="F2F2F3"/>
            </a:solidFill>
          </p:spPr>
        </p:sp>
      </p:grpSp>
      <p:sp>
        <p:nvSpPr>
          <p:cNvPr name="TextBox 27" id="27"/>
          <p:cNvSpPr txBox="true"/>
          <p:nvPr/>
        </p:nvSpPr>
        <p:spPr>
          <a:xfrm rot="0">
            <a:off x="13120468" y="3050972"/>
            <a:ext cx="340223" cy="549031"/>
          </a:xfrm>
          <a:prstGeom prst="rect">
            <a:avLst/>
          </a:prstGeom>
        </p:spPr>
        <p:txBody>
          <a:bodyPr anchor="t" rtlCol="false" tIns="0" lIns="0" bIns="0" rIns="0">
            <a:spAutoFit/>
          </a:bodyPr>
          <a:lstStyle/>
          <a:p>
            <a:pPr algn="l">
              <a:lnSpc>
                <a:spcPts val="4250"/>
              </a:lnSpc>
            </a:pPr>
            <a:r>
              <a:rPr lang="en-US" sz="2625">
                <a:solidFill>
                  <a:srgbClr val="000000"/>
                </a:solidFill>
                <a:latin typeface="Poppins Light"/>
                <a:ea typeface="Poppins Light"/>
                <a:cs typeface="Poppins Light"/>
                <a:sym typeface="Poppins Light"/>
              </a:rPr>
              <a:t>2</a:t>
            </a:r>
          </a:p>
        </p:txBody>
      </p:sp>
      <p:sp>
        <p:nvSpPr>
          <p:cNvPr name="TextBox 28" id="28"/>
          <p:cNvSpPr txBox="true"/>
          <p:nvPr/>
        </p:nvSpPr>
        <p:spPr>
          <a:xfrm rot="0">
            <a:off x="9607306" y="4048420"/>
            <a:ext cx="7366845" cy="933450"/>
          </a:xfrm>
          <a:prstGeom prst="rect">
            <a:avLst/>
          </a:prstGeom>
        </p:spPr>
        <p:txBody>
          <a:bodyPr anchor="t" rtlCol="false" tIns="0" lIns="0" bIns="0" rIns="0">
            <a:spAutoFit/>
          </a:bodyPr>
          <a:lstStyle/>
          <a:p>
            <a:pPr algn="l">
              <a:lnSpc>
                <a:spcPts val="3437"/>
              </a:lnSpc>
            </a:pPr>
            <a:r>
              <a:rPr lang="en-US" sz="2750">
                <a:solidFill>
                  <a:srgbClr val="E5E0DF"/>
                </a:solidFill>
                <a:latin typeface="Poppins Light"/>
                <a:ea typeface="Poppins Light"/>
                <a:cs typeface="Poppins Light"/>
                <a:sym typeface="Poppins Light"/>
              </a:rPr>
              <a:t>Dialing into the 80s: Retro-Reality in Modern Browsers</a:t>
            </a:r>
          </a:p>
        </p:txBody>
      </p:sp>
      <p:sp>
        <p:nvSpPr>
          <p:cNvPr name="TextBox 29" id="29"/>
          <p:cNvSpPr txBox="true"/>
          <p:nvPr/>
        </p:nvSpPr>
        <p:spPr>
          <a:xfrm rot="0">
            <a:off x="9607306" y="5056737"/>
            <a:ext cx="7366845" cy="1909762"/>
          </a:xfrm>
          <a:prstGeom prst="rect">
            <a:avLst/>
          </a:prstGeom>
        </p:spPr>
        <p:txBody>
          <a:bodyPr anchor="t" rtlCol="false" tIns="0" lIns="0" bIns="0" rIns="0">
            <a:spAutoFit/>
          </a:bodyPr>
          <a:lstStyle/>
          <a:p>
            <a:pPr algn="l">
              <a:lnSpc>
                <a:spcPts val="3562"/>
              </a:lnSpc>
            </a:pPr>
            <a:r>
              <a:rPr lang="en-US" sz="2187" b="true">
                <a:solidFill>
                  <a:srgbClr val="E5E0DF"/>
                </a:solidFill>
                <a:latin typeface="Roboto Bold"/>
                <a:ea typeface="Roboto Bold"/>
                <a:cs typeface="Roboto Bold"/>
                <a:sym typeface="Roboto Bold"/>
              </a:rPr>
              <a:t>Problem:</a:t>
            </a:r>
            <a:r>
              <a:rPr lang="en-US" sz="2187">
                <a:solidFill>
                  <a:srgbClr val="E5E0DF"/>
                </a:solidFill>
                <a:latin typeface="Roboto"/>
                <a:ea typeface="Roboto"/>
                <a:cs typeface="Roboto"/>
                <a:sym typeface="Roboto"/>
              </a:rPr>
              <a:t> Modern screens, with their pristine clarity, threatened to sanitize the authentic '80s aesthetic, losing the grain and static essential to the true Hawkins experience.</a:t>
            </a:r>
          </a:p>
        </p:txBody>
      </p:sp>
      <p:sp>
        <p:nvSpPr>
          <p:cNvPr name="TextBox 30" id="30"/>
          <p:cNvSpPr txBox="true"/>
          <p:nvPr/>
        </p:nvSpPr>
        <p:spPr>
          <a:xfrm rot="0">
            <a:off x="9607306" y="7041356"/>
            <a:ext cx="7366845" cy="1938338"/>
          </a:xfrm>
          <a:prstGeom prst="rect">
            <a:avLst/>
          </a:prstGeom>
        </p:spPr>
        <p:txBody>
          <a:bodyPr anchor="t" rtlCol="false" tIns="0" lIns="0" bIns="0" rIns="0">
            <a:spAutoFit/>
          </a:bodyPr>
          <a:lstStyle/>
          <a:p>
            <a:pPr algn="l">
              <a:lnSpc>
                <a:spcPts val="3562"/>
              </a:lnSpc>
            </a:pPr>
            <a:r>
              <a:rPr lang="en-US" sz="2187" b="true">
                <a:solidFill>
                  <a:srgbClr val="E5E0DF"/>
                </a:solidFill>
                <a:latin typeface="Roboto Bold"/>
                <a:ea typeface="Roboto Bold"/>
                <a:cs typeface="Roboto Bold"/>
                <a:sym typeface="Roboto Bold"/>
              </a:rPr>
              <a:t>Solution:</a:t>
            </a:r>
            <a:r>
              <a:rPr lang="en-US" sz="2187">
                <a:solidFill>
                  <a:srgbClr val="E5E0DF"/>
                </a:solidFill>
                <a:latin typeface="Roboto"/>
                <a:ea typeface="Roboto"/>
                <a:cs typeface="Roboto"/>
                <a:sym typeface="Roboto"/>
              </a:rPr>
              <a:t> We used </a:t>
            </a:r>
            <a:r>
              <a:rPr lang="en-US" sz="2187">
                <a:solidFill>
                  <a:srgbClr val="E5E0DF"/>
                </a:solidFill>
                <a:latin typeface="Roboto"/>
                <a:ea typeface="Roboto"/>
                <a:cs typeface="Roboto"/>
                <a:sym typeface="Roboto"/>
              </a:rPr>
              <a:t>image-rendering: pixelated</a:t>
            </a:r>
            <a:r>
              <a:rPr lang="en-US" sz="2187">
                <a:solidFill>
                  <a:srgbClr val="E5E0DF"/>
                </a:solidFill>
                <a:latin typeface="Roboto"/>
                <a:ea typeface="Roboto"/>
                <a:cs typeface="Roboto"/>
                <a:sym typeface="Roboto"/>
              </a:rPr>
              <a:t> to achieve that crunchy, 16-bit arcade feel, then applied </a:t>
            </a:r>
            <a:r>
              <a:rPr lang="en-US" sz="2187">
                <a:solidFill>
                  <a:srgbClr val="E5E0DF"/>
                </a:solidFill>
                <a:latin typeface="Roboto"/>
                <a:ea typeface="Roboto"/>
                <a:cs typeface="Roboto"/>
                <a:sym typeface="Roboto"/>
              </a:rPr>
              <a:t>mix-blend-mode: overlay</a:t>
            </a:r>
            <a:r>
              <a:rPr lang="en-US" sz="2187">
                <a:solidFill>
                  <a:srgbClr val="E5E0DF"/>
                </a:solidFill>
                <a:latin typeface="Roboto"/>
                <a:ea typeface="Roboto"/>
                <a:cs typeface="Roboto"/>
                <a:sym typeface="Roboto"/>
              </a:rPr>
              <a:t> for subtle, CRT-like scanlines, and disabled font smoothing for that classic blocky typography.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9191A"/>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50505"/>
            </a:solidFill>
          </p:spPr>
        </p:sp>
      </p:grpSp>
      <p:sp>
        <p:nvSpPr>
          <p:cNvPr name="TextBox 6" id="6"/>
          <p:cNvSpPr txBox="true"/>
          <p:nvPr/>
        </p:nvSpPr>
        <p:spPr>
          <a:xfrm rot="0">
            <a:off x="3494484" y="542773"/>
            <a:ext cx="8056664" cy="549773"/>
          </a:xfrm>
          <a:prstGeom prst="rect">
            <a:avLst/>
          </a:prstGeom>
        </p:spPr>
        <p:txBody>
          <a:bodyPr anchor="t" rtlCol="false" tIns="0" lIns="0" bIns="0" rIns="0">
            <a:spAutoFit/>
          </a:bodyPr>
          <a:lstStyle/>
          <a:p>
            <a:pPr algn="l">
              <a:lnSpc>
                <a:spcPts val="3999"/>
              </a:lnSpc>
            </a:pPr>
            <a:r>
              <a:rPr lang="en-US" sz="3187">
                <a:solidFill>
                  <a:srgbClr val="F2F2F3"/>
                </a:solidFill>
                <a:latin typeface="Poppins Light"/>
                <a:ea typeface="Poppins Light"/>
                <a:cs typeface="Poppins Light"/>
                <a:sym typeface="Poppins Light"/>
              </a:rPr>
              <a:t>Unlocking the Upside Down's Tech Stack</a:t>
            </a:r>
          </a:p>
        </p:txBody>
      </p:sp>
      <p:grpSp>
        <p:nvGrpSpPr>
          <p:cNvPr name="Group 7" id="7"/>
          <p:cNvGrpSpPr/>
          <p:nvPr/>
        </p:nvGrpSpPr>
        <p:grpSpPr>
          <a:xfrm rot="0">
            <a:off x="4772920" y="1340644"/>
            <a:ext cx="4647457" cy="8259213"/>
            <a:chOff x="0" y="0"/>
            <a:chExt cx="6196609" cy="11012284"/>
          </a:xfrm>
        </p:grpSpPr>
        <p:sp>
          <p:nvSpPr>
            <p:cNvPr name="Freeform 8" id="8" descr="preencoded.png"/>
            <p:cNvSpPr/>
            <p:nvPr/>
          </p:nvSpPr>
          <p:spPr>
            <a:xfrm flipH="false" flipV="false" rot="0">
              <a:off x="0" y="0"/>
              <a:ext cx="6196584" cy="11012297"/>
            </a:xfrm>
            <a:custGeom>
              <a:avLst/>
              <a:gdLst/>
              <a:ahLst/>
              <a:cxnLst/>
              <a:rect r="r" b="b" t="t" l="l"/>
              <a:pathLst>
                <a:path h="11012297" w="6196584">
                  <a:moveTo>
                    <a:pt x="0" y="0"/>
                  </a:moveTo>
                  <a:lnTo>
                    <a:pt x="6196584" y="0"/>
                  </a:lnTo>
                  <a:lnTo>
                    <a:pt x="6196584" y="11012297"/>
                  </a:lnTo>
                  <a:lnTo>
                    <a:pt x="0" y="11012297"/>
                  </a:lnTo>
                  <a:lnTo>
                    <a:pt x="0" y="0"/>
                  </a:lnTo>
                  <a:close/>
                </a:path>
              </a:pathLst>
            </a:custGeom>
            <a:blipFill>
              <a:blip r:embed="rId3"/>
              <a:stretch>
                <a:fillRect l="-14" t="0" r="-14" b="0"/>
              </a:stretch>
            </a:blipFill>
          </p:spPr>
        </p:sp>
      </p:grpSp>
      <p:grpSp>
        <p:nvGrpSpPr>
          <p:cNvPr name="Group 9" id="9"/>
          <p:cNvGrpSpPr/>
          <p:nvPr/>
        </p:nvGrpSpPr>
        <p:grpSpPr>
          <a:xfrm rot="0">
            <a:off x="11103026" y="2210391"/>
            <a:ext cx="3704482" cy="1119340"/>
            <a:chOff x="0" y="0"/>
            <a:chExt cx="4939309" cy="1492453"/>
          </a:xfrm>
        </p:grpSpPr>
        <p:sp>
          <p:nvSpPr>
            <p:cNvPr name="Freeform 10" id="10"/>
            <p:cNvSpPr/>
            <p:nvPr/>
          </p:nvSpPr>
          <p:spPr>
            <a:xfrm flipH="false" flipV="false" rot="0">
              <a:off x="6350" y="6350"/>
              <a:ext cx="4926584" cy="1479804"/>
            </a:xfrm>
            <a:custGeom>
              <a:avLst/>
              <a:gdLst/>
              <a:ahLst/>
              <a:cxnLst/>
              <a:rect r="r" b="b" t="t" l="l"/>
              <a:pathLst>
                <a:path h="1479804" w="4926584">
                  <a:moveTo>
                    <a:pt x="0" y="91694"/>
                  </a:moveTo>
                  <a:cubicBezTo>
                    <a:pt x="0" y="41021"/>
                    <a:pt x="41275" y="0"/>
                    <a:pt x="92202" y="0"/>
                  </a:cubicBezTo>
                  <a:lnTo>
                    <a:pt x="4834382" y="0"/>
                  </a:lnTo>
                  <a:cubicBezTo>
                    <a:pt x="4885309" y="0"/>
                    <a:pt x="4926584" y="41021"/>
                    <a:pt x="4926584" y="91694"/>
                  </a:cubicBezTo>
                  <a:lnTo>
                    <a:pt x="4926584" y="1388110"/>
                  </a:lnTo>
                  <a:cubicBezTo>
                    <a:pt x="4926584" y="1438783"/>
                    <a:pt x="4885309" y="1479804"/>
                    <a:pt x="4834382" y="1479804"/>
                  </a:cubicBezTo>
                  <a:lnTo>
                    <a:pt x="92202" y="1479804"/>
                  </a:lnTo>
                  <a:cubicBezTo>
                    <a:pt x="41275" y="1479804"/>
                    <a:pt x="0" y="1438783"/>
                    <a:pt x="0" y="1388110"/>
                  </a:cubicBezTo>
                  <a:close/>
                </a:path>
              </a:pathLst>
            </a:custGeom>
            <a:solidFill>
              <a:srgbClr val="3D3D42"/>
            </a:solidFill>
          </p:spPr>
        </p:sp>
        <p:sp>
          <p:nvSpPr>
            <p:cNvPr name="Freeform 11" id="11"/>
            <p:cNvSpPr/>
            <p:nvPr/>
          </p:nvSpPr>
          <p:spPr>
            <a:xfrm flipH="false" flipV="false" rot="0">
              <a:off x="0" y="0"/>
              <a:ext cx="4939284" cy="1492504"/>
            </a:xfrm>
            <a:custGeom>
              <a:avLst/>
              <a:gdLst/>
              <a:ahLst/>
              <a:cxnLst/>
              <a:rect r="r" b="b" t="t" l="l"/>
              <a:pathLst>
                <a:path h="1492504" w="4939284">
                  <a:moveTo>
                    <a:pt x="0" y="98044"/>
                  </a:moveTo>
                  <a:cubicBezTo>
                    <a:pt x="0" y="43815"/>
                    <a:pt x="44196" y="0"/>
                    <a:pt x="98552" y="0"/>
                  </a:cubicBezTo>
                  <a:lnTo>
                    <a:pt x="4840732" y="0"/>
                  </a:lnTo>
                  <a:lnTo>
                    <a:pt x="4840732" y="6350"/>
                  </a:lnTo>
                  <a:lnTo>
                    <a:pt x="4840732" y="0"/>
                  </a:lnTo>
                  <a:cubicBezTo>
                    <a:pt x="4895088" y="0"/>
                    <a:pt x="4939284" y="43815"/>
                    <a:pt x="4939284" y="98044"/>
                  </a:cubicBezTo>
                  <a:lnTo>
                    <a:pt x="4932934" y="98044"/>
                  </a:lnTo>
                  <a:lnTo>
                    <a:pt x="4939284" y="98044"/>
                  </a:lnTo>
                  <a:lnTo>
                    <a:pt x="4939284" y="1394460"/>
                  </a:lnTo>
                  <a:lnTo>
                    <a:pt x="4932934" y="1394460"/>
                  </a:lnTo>
                  <a:lnTo>
                    <a:pt x="4939284" y="1394460"/>
                  </a:lnTo>
                  <a:cubicBezTo>
                    <a:pt x="4939284" y="1448689"/>
                    <a:pt x="4895088" y="1492504"/>
                    <a:pt x="4840732" y="1492504"/>
                  </a:cubicBezTo>
                  <a:lnTo>
                    <a:pt x="4840732" y="1486154"/>
                  </a:lnTo>
                  <a:lnTo>
                    <a:pt x="4840732" y="1492504"/>
                  </a:lnTo>
                  <a:lnTo>
                    <a:pt x="98552" y="1492504"/>
                  </a:lnTo>
                  <a:lnTo>
                    <a:pt x="98552" y="1486154"/>
                  </a:lnTo>
                  <a:lnTo>
                    <a:pt x="98552" y="1492504"/>
                  </a:lnTo>
                  <a:cubicBezTo>
                    <a:pt x="44196" y="1492504"/>
                    <a:pt x="0" y="1448689"/>
                    <a:pt x="0" y="1394460"/>
                  </a:cubicBezTo>
                  <a:lnTo>
                    <a:pt x="0" y="98044"/>
                  </a:lnTo>
                  <a:lnTo>
                    <a:pt x="6350" y="98044"/>
                  </a:lnTo>
                  <a:lnTo>
                    <a:pt x="0" y="98044"/>
                  </a:lnTo>
                  <a:moveTo>
                    <a:pt x="12700" y="98044"/>
                  </a:moveTo>
                  <a:lnTo>
                    <a:pt x="12700" y="1394460"/>
                  </a:lnTo>
                  <a:lnTo>
                    <a:pt x="6350" y="1394460"/>
                  </a:lnTo>
                  <a:lnTo>
                    <a:pt x="12700" y="1394460"/>
                  </a:lnTo>
                  <a:cubicBezTo>
                    <a:pt x="12700" y="1441577"/>
                    <a:pt x="51181" y="1479804"/>
                    <a:pt x="98552" y="1479804"/>
                  </a:cubicBezTo>
                  <a:lnTo>
                    <a:pt x="4840732" y="1479804"/>
                  </a:lnTo>
                  <a:cubicBezTo>
                    <a:pt x="4888230" y="1479804"/>
                    <a:pt x="4926584" y="1441577"/>
                    <a:pt x="4926584" y="1394460"/>
                  </a:cubicBezTo>
                  <a:lnTo>
                    <a:pt x="4926584" y="98044"/>
                  </a:lnTo>
                  <a:cubicBezTo>
                    <a:pt x="4926584" y="50927"/>
                    <a:pt x="4888103" y="12700"/>
                    <a:pt x="4840732" y="12700"/>
                  </a:cubicBezTo>
                  <a:lnTo>
                    <a:pt x="98552" y="12700"/>
                  </a:lnTo>
                  <a:lnTo>
                    <a:pt x="98552" y="6350"/>
                  </a:lnTo>
                  <a:lnTo>
                    <a:pt x="98552" y="12700"/>
                  </a:lnTo>
                  <a:cubicBezTo>
                    <a:pt x="51181" y="12700"/>
                    <a:pt x="12700" y="50927"/>
                    <a:pt x="12700" y="98044"/>
                  </a:cubicBezTo>
                  <a:close/>
                </a:path>
              </a:pathLst>
            </a:custGeom>
            <a:solidFill>
              <a:srgbClr val="56565B"/>
            </a:solidFill>
          </p:spPr>
        </p:sp>
      </p:grpSp>
      <p:sp>
        <p:nvSpPr>
          <p:cNvPr name="TextBox 12" id="12"/>
          <p:cNvSpPr txBox="true"/>
          <p:nvPr/>
        </p:nvSpPr>
        <p:spPr>
          <a:xfrm rot="0">
            <a:off x="11281019" y="2359819"/>
            <a:ext cx="2046837" cy="284264"/>
          </a:xfrm>
          <a:prstGeom prst="rect">
            <a:avLst/>
          </a:prstGeom>
        </p:spPr>
        <p:txBody>
          <a:bodyPr anchor="t" rtlCol="false" tIns="0" lIns="0" bIns="0" rIns="0">
            <a:spAutoFit/>
          </a:bodyPr>
          <a:lstStyle/>
          <a:p>
            <a:pPr algn="l">
              <a:lnSpc>
                <a:spcPts val="2000"/>
              </a:lnSpc>
            </a:pPr>
            <a:r>
              <a:rPr lang="en-US" sz="1562">
                <a:solidFill>
                  <a:srgbClr val="E5E0DF"/>
                </a:solidFill>
                <a:latin typeface="Poppins Light"/>
                <a:ea typeface="Poppins Light"/>
                <a:cs typeface="Poppins Light"/>
                <a:sym typeface="Poppins Light"/>
              </a:rPr>
              <a:t>React + TypeScript</a:t>
            </a:r>
          </a:p>
        </p:txBody>
      </p:sp>
      <p:sp>
        <p:nvSpPr>
          <p:cNvPr name="TextBox 13" id="13"/>
          <p:cNvSpPr txBox="true"/>
          <p:nvPr/>
        </p:nvSpPr>
        <p:spPr>
          <a:xfrm rot="0">
            <a:off x="11281019" y="2719540"/>
            <a:ext cx="3348485" cy="432197"/>
          </a:xfrm>
          <a:prstGeom prst="rect">
            <a:avLst/>
          </a:prstGeom>
        </p:spPr>
        <p:txBody>
          <a:bodyPr anchor="t" rtlCol="false" tIns="0" lIns="0" bIns="0" rIns="0">
            <a:spAutoFit/>
          </a:bodyPr>
          <a:lstStyle/>
          <a:p>
            <a:pPr algn="l">
              <a:lnSpc>
                <a:spcPts val="1625"/>
              </a:lnSpc>
            </a:pPr>
            <a:r>
              <a:rPr lang="en-US" sz="1249">
                <a:solidFill>
                  <a:srgbClr val="E5E0DF"/>
                </a:solidFill>
                <a:latin typeface="Roboto"/>
                <a:ea typeface="Roboto"/>
                <a:cs typeface="Roboto"/>
                <a:sym typeface="Roboto"/>
              </a:rPr>
              <a:t>Type-safe component architecture, robust as a walkie-talkie connection</a:t>
            </a:r>
          </a:p>
        </p:txBody>
      </p:sp>
      <p:grpSp>
        <p:nvGrpSpPr>
          <p:cNvPr name="Group 14" id="14"/>
          <p:cNvGrpSpPr/>
          <p:nvPr/>
        </p:nvGrpSpPr>
        <p:grpSpPr>
          <a:xfrm rot="0">
            <a:off x="11103026" y="3414712"/>
            <a:ext cx="3704482" cy="1119340"/>
            <a:chOff x="0" y="0"/>
            <a:chExt cx="4939309" cy="1492453"/>
          </a:xfrm>
        </p:grpSpPr>
        <p:sp>
          <p:nvSpPr>
            <p:cNvPr name="Freeform 15" id="15"/>
            <p:cNvSpPr/>
            <p:nvPr/>
          </p:nvSpPr>
          <p:spPr>
            <a:xfrm flipH="false" flipV="false" rot="0">
              <a:off x="6350" y="6350"/>
              <a:ext cx="4926584" cy="1479804"/>
            </a:xfrm>
            <a:custGeom>
              <a:avLst/>
              <a:gdLst/>
              <a:ahLst/>
              <a:cxnLst/>
              <a:rect r="r" b="b" t="t" l="l"/>
              <a:pathLst>
                <a:path h="1479804" w="4926584">
                  <a:moveTo>
                    <a:pt x="0" y="91694"/>
                  </a:moveTo>
                  <a:cubicBezTo>
                    <a:pt x="0" y="41021"/>
                    <a:pt x="41275" y="0"/>
                    <a:pt x="92202" y="0"/>
                  </a:cubicBezTo>
                  <a:lnTo>
                    <a:pt x="4834382" y="0"/>
                  </a:lnTo>
                  <a:cubicBezTo>
                    <a:pt x="4885309" y="0"/>
                    <a:pt x="4926584" y="41021"/>
                    <a:pt x="4926584" y="91694"/>
                  </a:cubicBezTo>
                  <a:lnTo>
                    <a:pt x="4926584" y="1388110"/>
                  </a:lnTo>
                  <a:cubicBezTo>
                    <a:pt x="4926584" y="1438783"/>
                    <a:pt x="4885309" y="1479804"/>
                    <a:pt x="4834382" y="1479804"/>
                  </a:cubicBezTo>
                  <a:lnTo>
                    <a:pt x="92202" y="1479804"/>
                  </a:lnTo>
                  <a:cubicBezTo>
                    <a:pt x="41275" y="1479804"/>
                    <a:pt x="0" y="1438783"/>
                    <a:pt x="0" y="1388110"/>
                  </a:cubicBezTo>
                  <a:close/>
                </a:path>
              </a:pathLst>
            </a:custGeom>
            <a:solidFill>
              <a:srgbClr val="3D3D42"/>
            </a:solidFill>
          </p:spPr>
        </p:sp>
        <p:sp>
          <p:nvSpPr>
            <p:cNvPr name="Freeform 16" id="16"/>
            <p:cNvSpPr/>
            <p:nvPr/>
          </p:nvSpPr>
          <p:spPr>
            <a:xfrm flipH="false" flipV="false" rot="0">
              <a:off x="0" y="0"/>
              <a:ext cx="4939284" cy="1492504"/>
            </a:xfrm>
            <a:custGeom>
              <a:avLst/>
              <a:gdLst/>
              <a:ahLst/>
              <a:cxnLst/>
              <a:rect r="r" b="b" t="t" l="l"/>
              <a:pathLst>
                <a:path h="1492504" w="4939284">
                  <a:moveTo>
                    <a:pt x="0" y="98044"/>
                  </a:moveTo>
                  <a:cubicBezTo>
                    <a:pt x="0" y="43815"/>
                    <a:pt x="44196" y="0"/>
                    <a:pt x="98552" y="0"/>
                  </a:cubicBezTo>
                  <a:lnTo>
                    <a:pt x="4840732" y="0"/>
                  </a:lnTo>
                  <a:lnTo>
                    <a:pt x="4840732" y="6350"/>
                  </a:lnTo>
                  <a:lnTo>
                    <a:pt x="4840732" y="0"/>
                  </a:lnTo>
                  <a:cubicBezTo>
                    <a:pt x="4895088" y="0"/>
                    <a:pt x="4939284" y="43815"/>
                    <a:pt x="4939284" y="98044"/>
                  </a:cubicBezTo>
                  <a:lnTo>
                    <a:pt x="4932934" y="98044"/>
                  </a:lnTo>
                  <a:lnTo>
                    <a:pt x="4939284" y="98044"/>
                  </a:lnTo>
                  <a:lnTo>
                    <a:pt x="4939284" y="1394460"/>
                  </a:lnTo>
                  <a:lnTo>
                    <a:pt x="4932934" y="1394460"/>
                  </a:lnTo>
                  <a:lnTo>
                    <a:pt x="4939284" y="1394460"/>
                  </a:lnTo>
                  <a:cubicBezTo>
                    <a:pt x="4939284" y="1448689"/>
                    <a:pt x="4895088" y="1492504"/>
                    <a:pt x="4840732" y="1492504"/>
                  </a:cubicBezTo>
                  <a:lnTo>
                    <a:pt x="4840732" y="1486154"/>
                  </a:lnTo>
                  <a:lnTo>
                    <a:pt x="4840732" y="1492504"/>
                  </a:lnTo>
                  <a:lnTo>
                    <a:pt x="98552" y="1492504"/>
                  </a:lnTo>
                  <a:lnTo>
                    <a:pt x="98552" y="1486154"/>
                  </a:lnTo>
                  <a:lnTo>
                    <a:pt x="98552" y="1492504"/>
                  </a:lnTo>
                  <a:cubicBezTo>
                    <a:pt x="44196" y="1492504"/>
                    <a:pt x="0" y="1448689"/>
                    <a:pt x="0" y="1394460"/>
                  </a:cubicBezTo>
                  <a:lnTo>
                    <a:pt x="0" y="98044"/>
                  </a:lnTo>
                  <a:lnTo>
                    <a:pt x="6350" y="98044"/>
                  </a:lnTo>
                  <a:lnTo>
                    <a:pt x="0" y="98044"/>
                  </a:lnTo>
                  <a:moveTo>
                    <a:pt x="12700" y="98044"/>
                  </a:moveTo>
                  <a:lnTo>
                    <a:pt x="12700" y="1394460"/>
                  </a:lnTo>
                  <a:lnTo>
                    <a:pt x="6350" y="1394460"/>
                  </a:lnTo>
                  <a:lnTo>
                    <a:pt x="12700" y="1394460"/>
                  </a:lnTo>
                  <a:cubicBezTo>
                    <a:pt x="12700" y="1441577"/>
                    <a:pt x="51181" y="1479804"/>
                    <a:pt x="98552" y="1479804"/>
                  </a:cubicBezTo>
                  <a:lnTo>
                    <a:pt x="4840732" y="1479804"/>
                  </a:lnTo>
                  <a:cubicBezTo>
                    <a:pt x="4888230" y="1479804"/>
                    <a:pt x="4926584" y="1441577"/>
                    <a:pt x="4926584" y="1394460"/>
                  </a:cubicBezTo>
                  <a:lnTo>
                    <a:pt x="4926584" y="98044"/>
                  </a:lnTo>
                  <a:cubicBezTo>
                    <a:pt x="4926584" y="50927"/>
                    <a:pt x="4888103" y="12700"/>
                    <a:pt x="4840732" y="12700"/>
                  </a:cubicBezTo>
                  <a:lnTo>
                    <a:pt x="98552" y="12700"/>
                  </a:lnTo>
                  <a:lnTo>
                    <a:pt x="98552" y="6350"/>
                  </a:lnTo>
                  <a:lnTo>
                    <a:pt x="98552" y="12700"/>
                  </a:lnTo>
                  <a:cubicBezTo>
                    <a:pt x="51181" y="12700"/>
                    <a:pt x="12700" y="50927"/>
                    <a:pt x="12700" y="98044"/>
                  </a:cubicBezTo>
                  <a:close/>
                </a:path>
              </a:pathLst>
            </a:custGeom>
            <a:solidFill>
              <a:srgbClr val="56565B"/>
            </a:solidFill>
          </p:spPr>
        </p:sp>
      </p:grpSp>
      <p:sp>
        <p:nvSpPr>
          <p:cNvPr name="TextBox 17" id="17"/>
          <p:cNvSpPr txBox="true"/>
          <p:nvPr/>
        </p:nvSpPr>
        <p:spPr>
          <a:xfrm rot="0">
            <a:off x="11281019" y="3564141"/>
            <a:ext cx="2317109" cy="284264"/>
          </a:xfrm>
          <a:prstGeom prst="rect">
            <a:avLst/>
          </a:prstGeom>
        </p:spPr>
        <p:txBody>
          <a:bodyPr anchor="t" rtlCol="false" tIns="0" lIns="0" bIns="0" rIns="0">
            <a:spAutoFit/>
          </a:bodyPr>
          <a:lstStyle/>
          <a:p>
            <a:pPr algn="l">
              <a:lnSpc>
                <a:spcPts val="2000"/>
              </a:lnSpc>
            </a:pPr>
            <a:r>
              <a:rPr lang="en-US" sz="1562">
                <a:solidFill>
                  <a:srgbClr val="E5E0DF"/>
                </a:solidFill>
                <a:latin typeface="Poppins Light"/>
                <a:ea typeface="Poppins Light"/>
                <a:cs typeface="Poppins Light"/>
                <a:sym typeface="Poppins Light"/>
              </a:rPr>
              <a:t>Tailwind + Custom CSS</a:t>
            </a:r>
          </a:p>
        </p:txBody>
      </p:sp>
      <p:sp>
        <p:nvSpPr>
          <p:cNvPr name="TextBox 18" id="18"/>
          <p:cNvSpPr txBox="true"/>
          <p:nvPr/>
        </p:nvSpPr>
        <p:spPr>
          <a:xfrm rot="0">
            <a:off x="11281019" y="3923852"/>
            <a:ext cx="3348485" cy="432197"/>
          </a:xfrm>
          <a:prstGeom prst="rect">
            <a:avLst/>
          </a:prstGeom>
        </p:spPr>
        <p:txBody>
          <a:bodyPr anchor="t" rtlCol="false" tIns="0" lIns="0" bIns="0" rIns="0">
            <a:spAutoFit/>
          </a:bodyPr>
          <a:lstStyle/>
          <a:p>
            <a:pPr algn="l">
              <a:lnSpc>
                <a:spcPts val="1625"/>
              </a:lnSpc>
            </a:pPr>
            <a:r>
              <a:rPr lang="en-US" sz="1249">
                <a:solidFill>
                  <a:srgbClr val="E5E0DF"/>
                </a:solidFill>
                <a:latin typeface="Roboto"/>
                <a:ea typeface="Roboto"/>
                <a:cs typeface="Roboto"/>
                <a:sym typeface="Roboto"/>
              </a:rPr>
              <a:t>Rapid styling with precise control, crafting the '80s glow</a:t>
            </a:r>
          </a:p>
        </p:txBody>
      </p:sp>
      <p:grpSp>
        <p:nvGrpSpPr>
          <p:cNvPr name="Group 19" id="19"/>
          <p:cNvGrpSpPr/>
          <p:nvPr/>
        </p:nvGrpSpPr>
        <p:grpSpPr>
          <a:xfrm rot="0">
            <a:off x="11103026" y="4619034"/>
            <a:ext cx="3704482" cy="1119340"/>
            <a:chOff x="0" y="0"/>
            <a:chExt cx="4939309" cy="1492453"/>
          </a:xfrm>
        </p:grpSpPr>
        <p:sp>
          <p:nvSpPr>
            <p:cNvPr name="Freeform 20" id="20"/>
            <p:cNvSpPr/>
            <p:nvPr/>
          </p:nvSpPr>
          <p:spPr>
            <a:xfrm flipH="false" flipV="false" rot="0">
              <a:off x="6350" y="6350"/>
              <a:ext cx="4926584" cy="1479804"/>
            </a:xfrm>
            <a:custGeom>
              <a:avLst/>
              <a:gdLst/>
              <a:ahLst/>
              <a:cxnLst/>
              <a:rect r="r" b="b" t="t" l="l"/>
              <a:pathLst>
                <a:path h="1479804" w="4926584">
                  <a:moveTo>
                    <a:pt x="0" y="91694"/>
                  </a:moveTo>
                  <a:cubicBezTo>
                    <a:pt x="0" y="41021"/>
                    <a:pt x="41275" y="0"/>
                    <a:pt x="92202" y="0"/>
                  </a:cubicBezTo>
                  <a:lnTo>
                    <a:pt x="4834382" y="0"/>
                  </a:lnTo>
                  <a:cubicBezTo>
                    <a:pt x="4885309" y="0"/>
                    <a:pt x="4926584" y="41021"/>
                    <a:pt x="4926584" y="91694"/>
                  </a:cubicBezTo>
                  <a:lnTo>
                    <a:pt x="4926584" y="1388110"/>
                  </a:lnTo>
                  <a:cubicBezTo>
                    <a:pt x="4926584" y="1438783"/>
                    <a:pt x="4885309" y="1479804"/>
                    <a:pt x="4834382" y="1479804"/>
                  </a:cubicBezTo>
                  <a:lnTo>
                    <a:pt x="92202" y="1479804"/>
                  </a:lnTo>
                  <a:cubicBezTo>
                    <a:pt x="41275" y="1479804"/>
                    <a:pt x="0" y="1438783"/>
                    <a:pt x="0" y="1388110"/>
                  </a:cubicBezTo>
                  <a:close/>
                </a:path>
              </a:pathLst>
            </a:custGeom>
            <a:solidFill>
              <a:srgbClr val="3D3D42"/>
            </a:solidFill>
          </p:spPr>
        </p:sp>
        <p:sp>
          <p:nvSpPr>
            <p:cNvPr name="Freeform 21" id="21"/>
            <p:cNvSpPr/>
            <p:nvPr/>
          </p:nvSpPr>
          <p:spPr>
            <a:xfrm flipH="false" flipV="false" rot="0">
              <a:off x="0" y="0"/>
              <a:ext cx="4939284" cy="1492504"/>
            </a:xfrm>
            <a:custGeom>
              <a:avLst/>
              <a:gdLst/>
              <a:ahLst/>
              <a:cxnLst/>
              <a:rect r="r" b="b" t="t" l="l"/>
              <a:pathLst>
                <a:path h="1492504" w="4939284">
                  <a:moveTo>
                    <a:pt x="0" y="98044"/>
                  </a:moveTo>
                  <a:cubicBezTo>
                    <a:pt x="0" y="43815"/>
                    <a:pt x="44196" y="0"/>
                    <a:pt x="98552" y="0"/>
                  </a:cubicBezTo>
                  <a:lnTo>
                    <a:pt x="4840732" y="0"/>
                  </a:lnTo>
                  <a:lnTo>
                    <a:pt x="4840732" y="6350"/>
                  </a:lnTo>
                  <a:lnTo>
                    <a:pt x="4840732" y="0"/>
                  </a:lnTo>
                  <a:cubicBezTo>
                    <a:pt x="4895088" y="0"/>
                    <a:pt x="4939284" y="43815"/>
                    <a:pt x="4939284" y="98044"/>
                  </a:cubicBezTo>
                  <a:lnTo>
                    <a:pt x="4932934" y="98044"/>
                  </a:lnTo>
                  <a:lnTo>
                    <a:pt x="4939284" y="98044"/>
                  </a:lnTo>
                  <a:lnTo>
                    <a:pt x="4939284" y="1394460"/>
                  </a:lnTo>
                  <a:lnTo>
                    <a:pt x="4932934" y="1394460"/>
                  </a:lnTo>
                  <a:lnTo>
                    <a:pt x="4939284" y="1394460"/>
                  </a:lnTo>
                  <a:cubicBezTo>
                    <a:pt x="4939284" y="1448689"/>
                    <a:pt x="4895088" y="1492504"/>
                    <a:pt x="4840732" y="1492504"/>
                  </a:cubicBezTo>
                  <a:lnTo>
                    <a:pt x="4840732" y="1486154"/>
                  </a:lnTo>
                  <a:lnTo>
                    <a:pt x="4840732" y="1492504"/>
                  </a:lnTo>
                  <a:lnTo>
                    <a:pt x="98552" y="1492504"/>
                  </a:lnTo>
                  <a:lnTo>
                    <a:pt x="98552" y="1486154"/>
                  </a:lnTo>
                  <a:lnTo>
                    <a:pt x="98552" y="1492504"/>
                  </a:lnTo>
                  <a:cubicBezTo>
                    <a:pt x="44196" y="1492504"/>
                    <a:pt x="0" y="1448689"/>
                    <a:pt x="0" y="1394460"/>
                  </a:cubicBezTo>
                  <a:lnTo>
                    <a:pt x="0" y="98044"/>
                  </a:lnTo>
                  <a:lnTo>
                    <a:pt x="6350" y="98044"/>
                  </a:lnTo>
                  <a:lnTo>
                    <a:pt x="0" y="98044"/>
                  </a:lnTo>
                  <a:moveTo>
                    <a:pt x="12700" y="98044"/>
                  </a:moveTo>
                  <a:lnTo>
                    <a:pt x="12700" y="1394460"/>
                  </a:lnTo>
                  <a:lnTo>
                    <a:pt x="6350" y="1394460"/>
                  </a:lnTo>
                  <a:lnTo>
                    <a:pt x="12700" y="1394460"/>
                  </a:lnTo>
                  <a:cubicBezTo>
                    <a:pt x="12700" y="1441577"/>
                    <a:pt x="51181" y="1479804"/>
                    <a:pt x="98552" y="1479804"/>
                  </a:cubicBezTo>
                  <a:lnTo>
                    <a:pt x="4840732" y="1479804"/>
                  </a:lnTo>
                  <a:cubicBezTo>
                    <a:pt x="4888230" y="1479804"/>
                    <a:pt x="4926584" y="1441577"/>
                    <a:pt x="4926584" y="1394460"/>
                  </a:cubicBezTo>
                  <a:lnTo>
                    <a:pt x="4926584" y="98044"/>
                  </a:lnTo>
                  <a:cubicBezTo>
                    <a:pt x="4926584" y="50927"/>
                    <a:pt x="4888103" y="12700"/>
                    <a:pt x="4840732" y="12700"/>
                  </a:cubicBezTo>
                  <a:lnTo>
                    <a:pt x="98552" y="12700"/>
                  </a:lnTo>
                  <a:lnTo>
                    <a:pt x="98552" y="6350"/>
                  </a:lnTo>
                  <a:lnTo>
                    <a:pt x="98552" y="12700"/>
                  </a:lnTo>
                  <a:cubicBezTo>
                    <a:pt x="51181" y="12700"/>
                    <a:pt x="12700" y="50927"/>
                    <a:pt x="12700" y="98044"/>
                  </a:cubicBezTo>
                  <a:close/>
                </a:path>
              </a:pathLst>
            </a:custGeom>
            <a:solidFill>
              <a:srgbClr val="56565B"/>
            </a:solidFill>
          </p:spPr>
        </p:sp>
      </p:grpSp>
      <p:sp>
        <p:nvSpPr>
          <p:cNvPr name="TextBox 22" id="22"/>
          <p:cNvSpPr txBox="true"/>
          <p:nvPr/>
        </p:nvSpPr>
        <p:spPr>
          <a:xfrm rot="0">
            <a:off x="11281019" y="4768453"/>
            <a:ext cx="2046837" cy="284264"/>
          </a:xfrm>
          <a:prstGeom prst="rect">
            <a:avLst/>
          </a:prstGeom>
        </p:spPr>
        <p:txBody>
          <a:bodyPr anchor="t" rtlCol="false" tIns="0" lIns="0" bIns="0" rIns="0">
            <a:spAutoFit/>
          </a:bodyPr>
          <a:lstStyle/>
          <a:p>
            <a:pPr algn="l">
              <a:lnSpc>
                <a:spcPts val="2000"/>
              </a:lnSpc>
            </a:pPr>
            <a:r>
              <a:rPr lang="en-US" sz="1562">
                <a:solidFill>
                  <a:srgbClr val="E5E0DF"/>
                </a:solidFill>
                <a:latin typeface="Poppins Light"/>
                <a:ea typeface="Poppins Light"/>
                <a:cs typeface="Poppins Light"/>
                <a:sym typeface="Poppins Light"/>
              </a:rPr>
              <a:t>Framer Motion</a:t>
            </a:r>
          </a:p>
        </p:txBody>
      </p:sp>
      <p:sp>
        <p:nvSpPr>
          <p:cNvPr name="TextBox 23" id="23"/>
          <p:cNvSpPr txBox="true"/>
          <p:nvPr/>
        </p:nvSpPr>
        <p:spPr>
          <a:xfrm rot="0">
            <a:off x="11281019" y="5128174"/>
            <a:ext cx="3348485" cy="432197"/>
          </a:xfrm>
          <a:prstGeom prst="rect">
            <a:avLst/>
          </a:prstGeom>
        </p:spPr>
        <p:txBody>
          <a:bodyPr anchor="t" rtlCol="false" tIns="0" lIns="0" bIns="0" rIns="0">
            <a:spAutoFit/>
          </a:bodyPr>
          <a:lstStyle/>
          <a:p>
            <a:pPr algn="l">
              <a:lnSpc>
                <a:spcPts val="1625"/>
              </a:lnSpc>
            </a:pPr>
            <a:r>
              <a:rPr lang="en-US" sz="1249">
                <a:solidFill>
                  <a:srgbClr val="E5E0DF"/>
                </a:solidFill>
                <a:latin typeface="Roboto"/>
                <a:ea typeface="Roboto"/>
                <a:cs typeface="Roboto"/>
                <a:sym typeface="Roboto"/>
              </a:rPr>
              <a:t>Smooth, performant animations, like Will's flickering lights</a:t>
            </a:r>
          </a:p>
        </p:txBody>
      </p:sp>
      <p:grpSp>
        <p:nvGrpSpPr>
          <p:cNvPr name="Group 24" id="24"/>
          <p:cNvGrpSpPr/>
          <p:nvPr/>
        </p:nvGrpSpPr>
        <p:grpSpPr>
          <a:xfrm rot="0">
            <a:off x="11103026" y="5823347"/>
            <a:ext cx="3704482" cy="1410891"/>
            <a:chOff x="0" y="0"/>
            <a:chExt cx="4939309" cy="1881188"/>
          </a:xfrm>
        </p:grpSpPr>
        <p:sp>
          <p:nvSpPr>
            <p:cNvPr name="Freeform 25" id="25"/>
            <p:cNvSpPr/>
            <p:nvPr/>
          </p:nvSpPr>
          <p:spPr>
            <a:xfrm flipH="false" flipV="false" rot="0">
              <a:off x="6350" y="6350"/>
              <a:ext cx="4926584" cy="1868424"/>
            </a:xfrm>
            <a:custGeom>
              <a:avLst/>
              <a:gdLst/>
              <a:ahLst/>
              <a:cxnLst/>
              <a:rect r="r" b="b" t="t" l="l"/>
              <a:pathLst>
                <a:path h="1868424" w="4926584">
                  <a:moveTo>
                    <a:pt x="0" y="91694"/>
                  </a:moveTo>
                  <a:cubicBezTo>
                    <a:pt x="0" y="41021"/>
                    <a:pt x="41275" y="0"/>
                    <a:pt x="92075" y="0"/>
                  </a:cubicBezTo>
                  <a:lnTo>
                    <a:pt x="4834509" y="0"/>
                  </a:lnTo>
                  <a:cubicBezTo>
                    <a:pt x="4885309" y="0"/>
                    <a:pt x="4926584" y="41021"/>
                    <a:pt x="4926584" y="91694"/>
                  </a:cubicBezTo>
                  <a:lnTo>
                    <a:pt x="4926584" y="1776730"/>
                  </a:lnTo>
                  <a:cubicBezTo>
                    <a:pt x="4926584" y="1827403"/>
                    <a:pt x="4885309" y="1868424"/>
                    <a:pt x="4834509" y="1868424"/>
                  </a:cubicBezTo>
                  <a:lnTo>
                    <a:pt x="92075" y="1868424"/>
                  </a:lnTo>
                  <a:cubicBezTo>
                    <a:pt x="41275" y="1868424"/>
                    <a:pt x="0" y="1827403"/>
                    <a:pt x="0" y="1776730"/>
                  </a:cubicBezTo>
                  <a:close/>
                </a:path>
              </a:pathLst>
            </a:custGeom>
            <a:solidFill>
              <a:srgbClr val="3D3D42"/>
            </a:solidFill>
          </p:spPr>
        </p:sp>
        <p:sp>
          <p:nvSpPr>
            <p:cNvPr name="Freeform 26" id="26"/>
            <p:cNvSpPr/>
            <p:nvPr/>
          </p:nvSpPr>
          <p:spPr>
            <a:xfrm flipH="false" flipV="false" rot="0">
              <a:off x="0" y="0"/>
              <a:ext cx="4939284" cy="1881124"/>
            </a:xfrm>
            <a:custGeom>
              <a:avLst/>
              <a:gdLst/>
              <a:ahLst/>
              <a:cxnLst/>
              <a:rect r="r" b="b" t="t" l="l"/>
              <a:pathLst>
                <a:path h="1881124" w="4939284">
                  <a:moveTo>
                    <a:pt x="0" y="98044"/>
                  </a:moveTo>
                  <a:cubicBezTo>
                    <a:pt x="0" y="43815"/>
                    <a:pt x="44069" y="0"/>
                    <a:pt x="98425" y="0"/>
                  </a:cubicBezTo>
                  <a:lnTo>
                    <a:pt x="4840859" y="0"/>
                  </a:lnTo>
                  <a:lnTo>
                    <a:pt x="4840859" y="6350"/>
                  </a:lnTo>
                  <a:lnTo>
                    <a:pt x="4840859" y="0"/>
                  </a:lnTo>
                  <a:cubicBezTo>
                    <a:pt x="4895215" y="0"/>
                    <a:pt x="4939284" y="43815"/>
                    <a:pt x="4939284" y="98044"/>
                  </a:cubicBezTo>
                  <a:lnTo>
                    <a:pt x="4932934" y="98044"/>
                  </a:lnTo>
                  <a:lnTo>
                    <a:pt x="4939284" y="98044"/>
                  </a:lnTo>
                  <a:lnTo>
                    <a:pt x="4939284" y="1783080"/>
                  </a:lnTo>
                  <a:lnTo>
                    <a:pt x="4932934" y="1783080"/>
                  </a:lnTo>
                  <a:lnTo>
                    <a:pt x="4939284" y="1783080"/>
                  </a:lnTo>
                  <a:cubicBezTo>
                    <a:pt x="4939284" y="1837309"/>
                    <a:pt x="4895215" y="1881124"/>
                    <a:pt x="4840859" y="1881124"/>
                  </a:cubicBezTo>
                  <a:lnTo>
                    <a:pt x="4840859" y="1874774"/>
                  </a:lnTo>
                  <a:lnTo>
                    <a:pt x="4840859" y="1881124"/>
                  </a:lnTo>
                  <a:lnTo>
                    <a:pt x="98425" y="1881124"/>
                  </a:lnTo>
                  <a:lnTo>
                    <a:pt x="98425" y="1874774"/>
                  </a:lnTo>
                  <a:lnTo>
                    <a:pt x="98425" y="1881124"/>
                  </a:lnTo>
                  <a:cubicBezTo>
                    <a:pt x="44069" y="1881124"/>
                    <a:pt x="0" y="1837309"/>
                    <a:pt x="0" y="1783080"/>
                  </a:cubicBezTo>
                  <a:lnTo>
                    <a:pt x="0" y="98044"/>
                  </a:lnTo>
                  <a:lnTo>
                    <a:pt x="6350" y="98044"/>
                  </a:lnTo>
                  <a:lnTo>
                    <a:pt x="0" y="98044"/>
                  </a:lnTo>
                  <a:moveTo>
                    <a:pt x="12700" y="98044"/>
                  </a:moveTo>
                  <a:lnTo>
                    <a:pt x="12700" y="1783080"/>
                  </a:lnTo>
                  <a:lnTo>
                    <a:pt x="6350" y="1783080"/>
                  </a:lnTo>
                  <a:lnTo>
                    <a:pt x="12700" y="1783080"/>
                  </a:lnTo>
                  <a:cubicBezTo>
                    <a:pt x="12700" y="1830197"/>
                    <a:pt x="51054" y="1868424"/>
                    <a:pt x="98425" y="1868424"/>
                  </a:cubicBezTo>
                  <a:lnTo>
                    <a:pt x="4840859" y="1868424"/>
                  </a:lnTo>
                  <a:cubicBezTo>
                    <a:pt x="4888230" y="1868424"/>
                    <a:pt x="4926584" y="1830197"/>
                    <a:pt x="4926584" y="1783080"/>
                  </a:cubicBezTo>
                  <a:lnTo>
                    <a:pt x="4926584" y="98044"/>
                  </a:lnTo>
                  <a:cubicBezTo>
                    <a:pt x="4926584" y="50927"/>
                    <a:pt x="4888230" y="12700"/>
                    <a:pt x="4840859" y="12700"/>
                  </a:cubicBezTo>
                  <a:lnTo>
                    <a:pt x="98425" y="12700"/>
                  </a:lnTo>
                  <a:lnTo>
                    <a:pt x="98425" y="6350"/>
                  </a:lnTo>
                  <a:lnTo>
                    <a:pt x="98425" y="12700"/>
                  </a:lnTo>
                  <a:cubicBezTo>
                    <a:pt x="51054" y="12700"/>
                    <a:pt x="12700" y="50927"/>
                    <a:pt x="12700" y="98044"/>
                  </a:cubicBezTo>
                  <a:close/>
                </a:path>
              </a:pathLst>
            </a:custGeom>
            <a:solidFill>
              <a:srgbClr val="56565B"/>
            </a:solidFill>
          </p:spPr>
        </p:sp>
      </p:grpSp>
      <p:sp>
        <p:nvSpPr>
          <p:cNvPr name="TextBox 27" id="27"/>
          <p:cNvSpPr txBox="true"/>
          <p:nvPr/>
        </p:nvSpPr>
        <p:spPr>
          <a:xfrm rot="0">
            <a:off x="11281019" y="5972766"/>
            <a:ext cx="2046837" cy="284264"/>
          </a:xfrm>
          <a:prstGeom prst="rect">
            <a:avLst/>
          </a:prstGeom>
        </p:spPr>
        <p:txBody>
          <a:bodyPr anchor="t" rtlCol="false" tIns="0" lIns="0" bIns="0" rIns="0">
            <a:spAutoFit/>
          </a:bodyPr>
          <a:lstStyle/>
          <a:p>
            <a:pPr algn="l">
              <a:lnSpc>
                <a:spcPts val="2000"/>
              </a:lnSpc>
            </a:pPr>
            <a:r>
              <a:rPr lang="en-US" sz="1562">
                <a:solidFill>
                  <a:srgbClr val="E5E0DF"/>
                </a:solidFill>
                <a:latin typeface="Poppins Light"/>
                <a:ea typeface="Poppins Light"/>
                <a:cs typeface="Poppins Light"/>
                <a:sym typeface="Poppins Light"/>
              </a:rPr>
              <a:t>Zustand</a:t>
            </a:r>
          </a:p>
        </p:txBody>
      </p:sp>
      <p:sp>
        <p:nvSpPr>
          <p:cNvPr name="TextBox 28" id="28"/>
          <p:cNvSpPr txBox="true"/>
          <p:nvPr/>
        </p:nvSpPr>
        <p:spPr>
          <a:xfrm rot="0">
            <a:off x="11281019" y="6332487"/>
            <a:ext cx="3348485" cy="432197"/>
          </a:xfrm>
          <a:prstGeom prst="rect">
            <a:avLst/>
          </a:prstGeom>
        </p:spPr>
        <p:txBody>
          <a:bodyPr anchor="t" rtlCol="false" tIns="0" lIns="0" bIns="0" rIns="0">
            <a:spAutoFit/>
          </a:bodyPr>
          <a:lstStyle/>
          <a:p>
            <a:pPr algn="l">
              <a:lnSpc>
                <a:spcPts val="1625"/>
              </a:lnSpc>
            </a:pPr>
            <a:r>
              <a:rPr lang="en-US" sz="1249">
                <a:solidFill>
                  <a:srgbClr val="E5E0DF"/>
                </a:solidFill>
                <a:latin typeface="Roboto"/>
                <a:ea typeface="Roboto"/>
                <a:cs typeface="Roboto"/>
                <a:sym typeface="Roboto"/>
              </a:rPr>
              <a:t>Lightweight global state, tracking every Demogorgon sighting</a:t>
            </a:r>
          </a:p>
        </p:txBody>
      </p:sp>
      <p:grpSp>
        <p:nvGrpSpPr>
          <p:cNvPr name="Group 29" id="29"/>
          <p:cNvGrpSpPr/>
          <p:nvPr/>
        </p:nvGrpSpPr>
        <p:grpSpPr>
          <a:xfrm rot="0">
            <a:off x="11103026" y="7319220"/>
            <a:ext cx="3704482" cy="1410891"/>
            <a:chOff x="0" y="0"/>
            <a:chExt cx="4939309" cy="1881188"/>
          </a:xfrm>
        </p:grpSpPr>
        <p:sp>
          <p:nvSpPr>
            <p:cNvPr name="Freeform 30" id="30"/>
            <p:cNvSpPr/>
            <p:nvPr/>
          </p:nvSpPr>
          <p:spPr>
            <a:xfrm flipH="false" flipV="false" rot="0">
              <a:off x="6350" y="6350"/>
              <a:ext cx="4926584" cy="1868424"/>
            </a:xfrm>
            <a:custGeom>
              <a:avLst/>
              <a:gdLst/>
              <a:ahLst/>
              <a:cxnLst/>
              <a:rect r="r" b="b" t="t" l="l"/>
              <a:pathLst>
                <a:path h="1868424" w="4926584">
                  <a:moveTo>
                    <a:pt x="0" y="91694"/>
                  </a:moveTo>
                  <a:cubicBezTo>
                    <a:pt x="0" y="41021"/>
                    <a:pt x="41275" y="0"/>
                    <a:pt x="92075" y="0"/>
                  </a:cubicBezTo>
                  <a:lnTo>
                    <a:pt x="4834509" y="0"/>
                  </a:lnTo>
                  <a:cubicBezTo>
                    <a:pt x="4885309" y="0"/>
                    <a:pt x="4926584" y="41021"/>
                    <a:pt x="4926584" y="91694"/>
                  </a:cubicBezTo>
                  <a:lnTo>
                    <a:pt x="4926584" y="1776730"/>
                  </a:lnTo>
                  <a:cubicBezTo>
                    <a:pt x="4926584" y="1827403"/>
                    <a:pt x="4885309" y="1868424"/>
                    <a:pt x="4834509" y="1868424"/>
                  </a:cubicBezTo>
                  <a:lnTo>
                    <a:pt x="92075" y="1868424"/>
                  </a:lnTo>
                  <a:cubicBezTo>
                    <a:pt x="41275" y="1868424"/>
                    <a:pt x="0" y="1827403"/>
                    <a:pt x="0" y="1776730"/>
                  </a:cubicBezTo>
                  <a:close/>
                </a:path>
              </a:pathLst>
            </a:custGeom>
            <a:solidFill>
              <a:srgbClr val="3D3D42"/>
            </a:solidFill>
          </p:spPr>
        </p:sp>
        <p:sp>
          <p:nvSpPr>
            <p:cNvPr name="Freeform 31" id="31"/>
            <p:cNvSpPr/>
            <p:nvPr/>
          </p:nvSpPr>
          <p:spPr>
            <a:xfrm flipH="false" flipV="false" rot="0">
              <a:off x="0" y="0"/>
              <a:ext cx="4939284" cy="1881124"/>
            </a:xfrm>
            <a:custGeom>
              <a:avLst/>
              <a:gdLst/>
              <a:ahLst/>
              <a:cxnLst/>
              <a:rect r="r" b="b" t="t" l="l"/>
              <a:pathLst>
                <a:path h="1881124" w="4939284">
                  <a:moveTo>
                    <a:pt x="0" y="98044"/>
                  </a:moveTo>
                  <a:cubicBezTo>
                    <a:pt x="0" y="43815"/>
                    <a:pt x="44069" y="0"/>
                    <a:pt x="98425" y="0"/>
                  </a:cubicBezTo>
                  <a:lnTo>
                    <a:pt x="4840859" y="0"/>
                  </a:lnTo>
                  <a:lnTo>
                    <a:pt x="4840859" y="6350"/>
                  </a:lnTo>
                  <a:lnTo>
                    <a:pt x="4840859" y="0"/>
                  </a:lnTo>
                  <a:cubicBezTo>
                    <a:pt x="4895215" y="0"/>
                    <a:pt x="4939284" y="43815"/>
                    <a:pt x="4939284" y="98044"/>
                  </a:cubicBezTo>
                  <a:lnTo>
                    <a:pt x="4932934" y="98044"/>
                  </a:lnTo>
                  <a:lnTo>
                    <a:pt x="4939284" y="98044"/>
                  </a:lnTo>
                  <a:lnTo>
                    <a:pt x="4939284" y="1783080"/>
                  </a:lnTo>
                  <a:lnTo>
                    <a:pt x="4932934" y="1783080"/>
                  </a:lnTo>
                  <a:lnTo>
                    <a:pt x="4939284" y="1783080"/>
                  </a:lnTo>
                  <a:cubicBezTo>
                    <a:pt x="4939284" y="1837309"/>
                    <a:pt x="4895215" y="1881124"/>
                    <a:pt x="4840859" y="1881124"/>
                  </a:cubicBezTo>
                  <a:lnTo>
                    <a:pt x="4840859" y="1874774"/>
                  </a:lnTo>
                  <a:lnTo>
                    <a:pt x="4840859" y="1881124"/>
                  </a:lnTo>
                  <a:lnTo>
                    <a:pt x="98425" y="1881124"/>
                  </a:lnTo>
                  <a:lnTo>
                    <a:pt x="98425" y="1874774"/>
                  </a:lnTo>
                  <a:lnTo>
                    <a:pt x="98425" y="1881124"/>
                  </a:lnTo>
                  <a:cubicBezTo>
                    <a:pt x="44069" y="1881124"/>
                    <a:pt x="0" y="1837309"/>
                    <a:pt x="0" y="1783080"/>
                  </a:cubicBezTo>
                  <a:lnTo>
                    <a:pt x="0" y="98044"/>
                  </a:lnTo>
                  <a:lnTo>
                    <a:pt x="6350" y="98044"/>
                  </a:lnTo>
                  <a:lnTo>
                    <a:pt x="0" y="98044"/>
                  </a:lnTo>
                  <a:moveTo>
                    <a:pt x="12700" y="98044"/>
                  </a:moveTo>
                  <a:lnTo>
                    <a:pt x="12700" y="1783080"/>
                  </a:lnTo>
                  <a:lnTo>
                    <a:pt x="6350" y="1783080"/>
                  </a:lnTo>
                  <a:lnTo>
                    <a:pt x="12700" y="1783080"/>
                  </a:lnTo>
                  <a:cubicBezTo>
                    <a:pt x="12700" y="1830197"/>
                    <a:pt x="51054" y="1868424"/>
                    <a:pt x="98425" y="1868424"/>
                  </a:cubicBezTo>
                  <a:lnTo>
                    <a:pt x="4840859" y="1868424"/>
                  </a:lnTo>
                  <a:cubicBezTo>
                    <a:pt x="4888230" y="1868424"/>
                    <a:pt x="4926584" y="1830197"/>
                    <a:pt x="4926584" y="1783080"/>
                  </a:cubicBezTo>
                  <a:lnTo>
                    <a:pt x="4926584" y="98044"/>
                  </a:lnTo>
                  <a:cubicBezTo>
                    <a:pt x="4926584" y="50927"/>
                    <a:pt x="4888230" y="12700"/>
                    <a:pt x="4840859" y="12700"/>
                  </a:cubicBezTo>
                  <a:lnTo>
                    <a:pt x="98425" y="12700"/>
                  </a:lnTo>
                  <a:lnTo>
                    <a:pt x="98425" y="6350"/>
                  </a:lnTo>
                  <a:lnTo>
                    <a:pt x="98425" y="12700"/>
                  </a:lnTo>
                  <a:cubicBezTo>
                    <a:pt x="51054" y="12700"/>
                    <a:pt x="12700" y="50927"/>
                    <a:pt x="12700" y="98044"/>
                  </a:cubicBezTo>
                  <a:close/>
                </a:path>
              </a:pathLst>
            </a:custGeom>
            <a:solidFill>
              <a:srgbClr val="56565B"/>
            </a:solidFill>
          </p:spPr>
        </p:sp>
      </p:grpSp>
      <p:sp>
        <p:nvSpPr>
          <p:cNvPr name="TextBox 32" id="32"/>
          <p:cNvSpPr txBox="true"/>
          <p:nvPr/>
        </p:nvSpPr>
        <p:spPr>
          <a:xfrm rot="0">
            <a:off x="11281019" y="7468638"/>
            <a:ext cx="2046837" cy="284264"/>
          </a:xfrm>
          <a:prstGeom prst="rect">
            <a:avLst/>
          </a:prstGeom>
        </p:spPr>
        <p:txBody>
          <a:bodyPr anchor="t" rtlCol="false" tIns="0" lIns="0" bIns="0" rIns="0">
            <a:spAutoFit/>
          </a:bodyPr>
          <a:lstStyle/>
          <a:p>
            <a:pPr algn="l">
              <a:lnSpc>
                <a:spcPts val="2000"/>
              </a:lnSpc>
            </a:pPr>
            <a:r>
              <a:rPr lang="en-US" sz="1562">
                <a:solidFill>
                  <a:srgbClr val="E5E0DF"/>
                </a:solidFill>
                <a:latin typeface="Poppins Light"/>
                <a:ea typeface="Poppins Light"/>
                <a:cs typeface="Poppins Light"/>
                <a:sym typeface="Poppins Light"/>
              </a:rPr>
              <a:t>Web Audio API</a:t>
            </a:r>
          </a:p>
        </p:txBody>
      </p:sp>
      <p:sp>
        <p:nvSpPr>
          <p:cNvPr name="TextBox 33" id="33"/>
          <p:cNvSpPr txBox="true"/>
          <p:nvPr/>
        </p:nvSpPr>
        <p:spPr>
          <a:xfrm rot="0">
            <a:off x="11281019" y="7828359"/>
            <a:ext cx="3348485" cy="432197"/>
          </a:xfrm>
          <a:prstGeom prst="rect">
            <a:avLst/>
          </a:prstGeom>
        </p:spPr>
        <p:txBody>
          <a:bodyPr anchor="t" rtlCol="false" tIns="0" lIns="0" bIns="0" rIns="0">
            <a:spAutoFit/>
          </a:bodyPr>
          <a:lstStyle/>
          <a:p>
            <a:pPr algn="l">
              <a:lnSpc>
                <a:spcPts val="1625"/>
              </a:lnSpc>
            </a:pPr>
            <a:r>
              <a:rPr lang="en-US" sz="1249">
                <a:solidFill>
                  <a:srgbClr val="E5E0DF"/>
                </a:solidFill>
                <a:latin typeface="Roboto"/>
                <a:ea typeface="Roboto"/>
                <a:cs typeface="Roboto"/>
                <a:sym typeface="Roboto"/>
              </a:rPr>
              <a:t>Spatial audio processing, bringing the whispers of the Upside Down to life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9191A"/>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50505"/>
            </a:solidFill>
          </p:spPr>
        </p:sp>
      </p:grpSp>
      <p:grpSp>
        <p:nvGrpSpPr>
          <p:cNvPr name="Group 6" id="6"/>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3"/>
              <a:stretch>
                <a:fillRect l="0" t="0" r="0" b="0"/>
              </a:stretch>
            </a:blipFill>
          </p:spPr>
        </p:sp>
      </p:grpSp>
      <p:sp>
        <p:nvSpPr>
          <p:cNvPr name="TextBox 8" id="8"/>
          <p:cNvSpPr txBox="true"/>
          <p:nvPr/>
        </p:nvSpPr>
        <p:spPr>
          <a:xfrm rot="0">
            <a:off x="7850238" y="1448991"/>
            <a:ext cx="9445523" cy="1848145"/>
          </a:xfrm>
          <a:prstGeom prst="rect">
            <a:avLst/>
          </a:prstGeom>
        </p:spPr>
        <p:txBody>
          <a:bodyPr anchor="t" rtlCol="false" tIns="0" lIns="0" bIns="0" rIns="0">
            <a:spAutoFit/>
          </a:bodyPr>
          <a:lstStyle/>
          <a:p>
            <a:pPr algn="l">
              <a:lnSpc>
                <a:spcPts val="6937"/>
              </a:lnSpc>
            </a:pPr>
            <a:r>
              <a:rPr lang="en-US" sz="5562">
                <a:solidFill>
                  <a:srgbClr val="F2F2F3"/>
                </a:solidFill>
                <a:latin typeface="Poppins Light"/>
                <a:ea typeface="Poppins Light"/>
                <a:cs typeface="Poppins Light"/>
                <a:sym typeface="Poppins Light"/>
              </a:rPr>
              <a:t>Breaching the Gate to the Upside Down</a:t>
            </a:r>
          </a:p>
        </p:txBody>
      </p:sp>
      <p:sp>
        <p:nvSpPr>
          <p:cNvPr name="TextBox 9" id="9"/>
          <p:cNvSpPr txBox="true"/>
          <p:nvPr/>
        </p:nvSpPr>
        <p:spPr>
          <a:xfrm rot="0">
            <a:off x="8275434" y="3946027"/>
            <a:ext cx="9020327" cy="1909762"/>
          </a:xfrm>
          <a:prstGeom prst="rect">
            <a:avLst/>
          </a:prstGeom>
        </p:spPr>
        <p:txBody>
          <a:bodyPr anchor="t" rtlCol="false" tIns="0" lIns="0" bIns="0" rIns="0">
            <a:spAutoFit/>
          </a:bodyPr>
          <a:lstStyle/>
          <a:p>
            <a:pPr algn="l">
              <a:lnSpc>
                <a:spcPts val="3562"/>
              </a:lnSpc>
            </a:pPr>
            <a:r>
              <a:rPr lang="en-US" sz="2187">
                <a:solidFill>
                  <a:srgbClr val="E5E0DF"/>
                </a:solidFill>
                <a:latin typeface="Roboto"/>
                <a:ea typeface="Roboto"/>
                <a:cs typeface="Roboto"/>
                <a:sym typeface="Roboto"/>
              </a:rPr>
              <a:t>A technical feat, proving that modern web technologies can not only recreate authentic analog experiences but also pry open a digital rift, bridging the nostalgic charm of the '80s with an unsettling immersion into the unknown.</a:t>
            </a:r>
          </a:p>
        </p:txBody>
      </p:sp>
      <p:grpSp>
        <p:nvGrpSpPr>
          <p:cNvPr name="Group 10" id="10"/>
          <p:cNvGrpSpPr/>
          <p:nvPr/>
        </p:nvGrpSpPr>
        <p:grpSpPr>
          <a:xfrm rot="0">
            <a:off x="7850238" y="3722341"/>
            <a:ext cx="38100" cy="2452392"/>
            <a:chOff x="0" y="0"/>
            <a:chExt cx="50800" cy="3269856"/>
          </a:xfrm>
        </p:grpSpPr>
        <p:sp>
          <p:nvSpPr>
            <p:cNvPr name="Freeform 11" id="11"/>
            <p:cNvSpPr/>
            <p:nvPr/>
          </p:nvSpPr>
          <p:spPr>
            <a:xfrm flipH="false" flipV="false" rot="0">
              <a:off x="0" y="0"/>
              <a:ext cx="50800" cy="3269869"/>
            </a:xfrm>
            <a:custGeom>
              <a:avLst/>
              <a:gdLst/>
              <a:ahLst/>
              <a:cxnLst/>
              <a:rect r="r" b="b" t="t" l="l"/>
              <a:pathLst>
                <a:path h="3269869" w="50800">
                  <a:moveTo>
                    <a:pt x="0" y="0"/>
                  </a:moveTo>
                  <a:lnTo>
                    <a:pt x="50800" y="0"/>
                  </a:lnTo>
                  <a:lnTo>
                    <a:pt x="50800" y="3269869"/>
                  </a:lnTo>
                  <a:lnTo>
                    <a:pt x="0" y="3269869"/>
                  </a:lnTo>
                  <a:close/>
                </a:path>
              </a:pathLst>
            </a:custGeom>
            <a:solidFill>
              <a:srgbClr val="F2F2F3"/>
            </a:solidFill>
          </p:spPr>
        </p:sp>
      </p:grpSp>
      <p:sp>
        <p:nvSpPr>
          <p:cNvPr name="TextBox 12" id="12"/>
          <p:cNvSpPr txBox="true"/>
          <p:nvPr/>
        </p:nvSpPr>
        <p:spPr>
          <a:xfrm rot="0">
            <a:off x="7850238" y="6398419"/>
            <a:ext cx="9445523" cy="2363391"/>
          </a:xfrm>
          <a:prstGeom prst="rect">
            <a:avLst/>
          </a:prstGeom>
        </p:spPr>
        <p:txBody>
          <a:bodyPr anchor="t" rtlCol="false" tIns="0" lIns="0" bIns="0" rIns="0">
            <a:spAutoFit/>
          </a:bodyPr>
          <a:lstStyle/>
          <a:p>
            <a:pPr algn="l">
              <a:lnSpc>
                <a:spcPts val="3562"/>
              </a:lnSpc>
            </a:pPr>
            <a:r>
              <a:rPr lang="en-US" sz="2187">
                <a:solidFill>
                  <a:srgbClr val="E5E0DF"/>
                </a:solidFill>
                <a:latin typeface="Roboto"/>
                <a:ea typeface="Roboto"/>
                <a:cs typeface="Roboto"/>
                <a:sym typeface="Roboto"/>
              </a:rPr>
              <a:t>Our project, much like the clandestine endeavors of Hawkins National Laboratory, demonstrates how careful attention to detail, relentless problem-solving, and profound technical prowess can transmute a simple web interface into a chillingly unforgettable expedition through the very fabric of the Upside Down.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50505"/>
            </a:solidFill>
          </p:spPr>
        </p:sp>
      </p:grpSp>
      <p:grpSp>
        <p:nvGrpSpPr>
          <p:cNvPr name="Group 4" id="4"/>
          <p:cNvGrpSpPr/>
          <p:nvPr/>
        </p:nvGrpSpPr>
        <p:grpSpPr>
          <a:xfrm rot="0">
            <a:off x="0" y="0"/>
            <a:ext cx="6858000" cy="10287000"/>
            <a:chOff x="0" y="0"/>
            <a:chExt cx="9144000" cy="13716000"/>
          </a:xfrm>
        </p:grpSpPr>
        <p:sp>
          <p:nvSpPr>
            <p:cNvPr name="Freeform 5" id="5"/>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2"/>
              <a:stretch>
                <a:fillRect l="0" t="-20318" r="-8046" b="-20318"/>
              </a:stretch>
            </a:blipFill>
          </p:spPr>
        </p:sp>
      </p:grpSp>
      <p:sp>
        <p:nvSpPr>
          <p:cNvPr name="TextBox 6" id="6"/>
          <p:cNvSpPr txBox="true"/>
          <p:nvPr/>
        </p:nvSpPr>
        <p:spPr>
          <a:xfrm rot="0">
            <a:off x="10829050" y="990600"/>
            <a:ext cx="2912745" cy="689737"/>
          </a:xfrm>
          <a:prstGeom prst="rect">
            <a:avLst/>
          </a:prstGeom>
        </p:spPr>
        <p:txBody>
          <a:bodyPr anchor="t" rtlCol="false" tIns="0" lIns="0" bIns="0" rIns="0">
            <a:spAutoFit/>
          </a:bodyPr>
          <a:lstStyle/>
          <a:p>
            <a:pPr algn="l">
              <a:lnSpc>
                <a:spcPts val="5503"/>
              </a:lnSpc>
              <a:spcBef>
                <a:spcPct val="0"/>
              </a:spcBef>
            </a:pPr>
            <a:r>
              <a:rPr lang="en-US" sz="4299">
                <a:solidFill>
                  <a:srgbClr val="FFFFFF"/>
                </a:solidFill>
                <a:latin typeface="Playfair Display"/>
                <a:ea typeface="Playfair Display"/>
                <a:cs typeface="Playfair Display"/>
                <a:sym typeface="Playfair Display"/>
              </a:rPr>
              <a:t>THANKYOU</a:t>
            </a:r>
          </a:p>
        </p:txBody>
      </p:sp>
      <p:sp>
        <p:nvSpPr>
          <p:cNvPr name="TextBox 7" id="7"/>
          <p:cNvSpPr txBox="true"/>
          <p:nvPr/>
        </p:nvSpPr>
        <p:spPr>
          <a:xfrm rot="0">
            <a:off x="7433224" y="2157808"/>
            <a:ext cx="10036236" cy="7325996"/>
          </a:xfrm>
          <a:prstGeom prst="rect">
            <a:avLst/>
          </a:prstGeom>
        </p:spPr>
        <p:txBody>
          <a:bodyPr anchor="t" rtlCol="false" tIns="0" lIns="0" bIns="0" rIns="0">
            <a:spAutoFit/>
          </a:bodyPr>
          <a:lstStyle/>
          <a:p>
            <a:pPr algn="ctr">
              <a:lnSpc>
                <a:spcPts val="5839"/>
              </a:lnSpc>
            </a:pPr>
            <a:r>
              <a:rPr lang="en-US" sz="4562">
                <a:solidFill>
                  <a:srgbClr val="FFFFFF"/>
                </a:solidFill>
                <a:latin typeface="Kelvinch"/>
                <a:ea typeface="Kelvinch"/>
                <a:cs typeface="Kelvinch"/>
                <a:sym typeface="Kelvinch"/>
              </a:rPr>
              <a:t>TEAM MEMBERS</a:t>
            </a:r>
          </a:p>
          <a:p>
            <a:pPr algn="ctr">
              <a:lnSpc>
                <a:spcPts val="5839"/>
              </a:lnSpc>
            </a:pPr>
          </a:p>
          <a:p>
            <a:pPr algn="ctr">
              <a:lnSpc>
                <a:spcPts val="5839"/>
              </a:lnSpc>
            </a:pPr>
            <a:r>
              <a:rPr lang="en-US" sz="4562">
                <a:solidFill>
                  <a:srgbClr val="FFFFFF"/>
                </a:solidFill>
                <a:latin typeface="Kelvinch"/>
                <a:ea typeface="Kelvinch"/>
                <a:cs typeface="Kelvinch"/>
                <a:sym typeface="Kelvinch"/>
              </a:rPr>
              <a:t>ABHISHEK SURESH-2547104</a:t>
            </a:r>
          </a:p>
          <a:p>
            <a:pPr algn="ctr">
              <a:lnSpc>
                <a:spcPts val="5839"/>
              </a:lnSpc>
            </a:pPr>
            <a:r>
              <a:rPr lang="en-US" sz="4562">
                <a:solidFill>
                  <a:srgbClr val="FFFFFF"/>
                </a:solidFill>
                <a:latin typeface="Kelvinch"/>
                <a:ea typeface="Kelvinch"/>
                <a:cs typeface="Kelvinch"/>
                <a:sym typeface="Kelvinch"/>
              </a:rPr>
              <a:t>DINU DEVEES GEORGE-2547220</a:t>
            </a:r>
          </a:p>
          <a:p>
            <a:pPr algn="ctr">
              <a:lnSpc>
                <a:spcPts val="5839"/>
              </a:lnSpc>
            </a:pPr>
            <a:r>
              <a:rPr lang="en-US" sz="4562">
                <a:solidFill>
                  <a:srgbClr val="FFFFFF"/>
                </a:solidFill>
                <a:latin typeface="Kelvinch"/>
                <a:ea typeface="Kelvinch"/>
                <a:cs typeface="Kelvinch"/>
                <a:sym typeface="Kelvinch"/>
              </a:rPr>
              <a:t>K ABHINASH PRABHU- 2548528</a:t>
            </a:r>
          </a:p>
          <a:p>
            <a:pPr algn="ctr">
              <a:lnSpc>
                <a:spcPts val="5839"/>
              </a:lnSpc>
            </a:pPr>
            <a:r>
              <a:rPr lang="en-US" sz="4562">
                <a:solidFill>
                  <a:srgbClr val="FFFFFF"/>
                </a:solidFill>
                <a:latin typeface="Kelvinch"/>
                <a:ea typeface="Kelvinch"/>
                <a:cs typeface="Kelvinch"/>
                <a:sym typeface="Kelvinch"/>
              </a:rPr>
              <a:t>SHARON RAJU-2547153</a:t>
            </a:r>
          </a:p>
          <a:p>
            <a:pPr algn="ctr">
              <a:lnSpc>
                <a:spcPts val="5839"/>
              </a:lnSpc>
            </a:pPr>
          </a:p>
          <a:p>
            <a:pPr algn="ctr">
              <a:lnSpc>
                <a:spcPts val="5839"/>
              </a:lnSpc>
              <a:spcBef>
                <a:spcPct val="0"/>
              </a:spcBef>
            </a:pPr>
            <a:r>
              <a:rPr lang="en-US" sz="4562">
                <a:solidFill>
                  <a:srgbClr val="FFFFFF"/>
                </a:solidFill>
                <a:latin typeface="Poppins Light"/>
                <a:ea typeface="Poppins Light"/>
                <a:cs typeface="Poppins Light"/>
                <a:sym typeface="Poppins Light"/>
              </a:rPr>
              <a:t>GITHUB REPO: </a:t>
            </a:r>
            <a:r>
              <a:rPr lang="en-US" sz="4562" u="sng">
                <a:solidFill>
                  <a:srgbClr val="FFFFFF"/>
                </a:solidFill>
                <a:latin typeface="Poppins Light"/>
                <a:ea typeface="Poppins Light"/>
                <a:cs typeface="Poppins Light"/>
                <a:sym typeface="Poppins Light"/>
                <a:hlinkClick r:id="rId3" tooltip="https://github.com/abhisheksuresh4/HawkinLab-Hackathon.git"/>
              </a:rPr>
              <a:t>https://github.com/abhisheksuresh4/HawkinLab-Hackathon.git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DAHAnn05ouk</dc:identifier>
  <dcterms:modified xsi:type="dcterms:W3CDTF">2011-08-01T06:04:30Z</dcterms:modified>
  <cp:revision>1</cp:revision>
  <dc:title>Hawkins-Lab.pptx</dc:title>
</cp:coreProperties>
</file>

<file path=docProps/thumbnail.jpeg>
</file>